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mp" ContentType="image/p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29"/>
  </p:notesMasterIdLst>
  <p:sldIdLst>
    <p:sldId id="256" r:id="rId2"/>
    <p:sldId id="260" r:id="rId3"/>
    <p:sldId id="257" r:id="rId4"/>
    <p:sldId id="258" r:id="rId5"/>
    <p:sldId id="259" r:id="rId6"/>
    <p:sldId id="264" r:id="rId7"/>
    <p:sldId id="265" r:id="rId8"/>
    <p:sldId id="267" r:id="rId9"/>
    <p:sldId id="266" r:id="rId10"/>
    <p:sldId id="261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9" r:id="rId20"/>
    <p:sldId id="262" r:id="rId21"/>
    <p:sldId id="276" r:id="rId22"/>
    <p:sldId id="275" r:id="rId23"/>
    <p:sldId id="280" r:id="rId24"/>
    <p:sldId id="277" r:id="rId25"/>
    <p:sldId id="278" r:id="rId26"/>
    <p:sldId id="281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264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3CE9A-6396-5946-B9D6-F418414D6C9B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7FC1A7-B1C3-FD4B-8059-25DA21897B7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550" b="0" dirty="0" smtClean="0">
              <a:solidFill>
                <a:schemeClr val="bg1"/>
              </a:solidFill>
            </a:rPr>
            <a:t>Low-cost, portable, shade device that automatically adjusts according to user preference to provide UV protection</a:t>
          </a:r>
          <a:endParaRPr lang="en-US" sz="1550" b="0" dirty="0">
            <a:solidFill>
              <a:schemeClr val="bg1"/>
            </a:solidFill>
          </a:endParaRPr>
        </a:p>
      </dgm:t>
    </dgm:pt>
    <dgm:pt modelId="{E4A7E05C-2939-954F-A00C-FA6F7FDFF836}" type="parTrans" cxnId="{E7DCC537-36CA-454B-B404-93172CD07968}">
      <dgm:prSet/>
      <dgm:spPr/>
      <dgm:t>
        <a:bodyPr/>
        <a:lstStyle/>
        <a:p>
          <a:endParaRPr lang="en-US"/>
        </a:p>
      </dgm:t>
    </dgm:pt>
    <dgm:pt modelId="{350F5567-4839-1F44-AB9A-F84F7DA87C0E}" type="sibTrans" cxnId="{E7DCC537-36CA-454B-B404-93172CD07968}">
      <dgm:prSet/>
      <dgm:spPr/>
      <dgm:t>
        <a:bodyPr/>
        <a:lstStyle/>
        <a:p>
          <a:endParaRPr lang="en-US"/>
        </a:p>
      </dgm:t>
    </dgm:pt>
    <dgm:pt modelId="{1BC5371C-6BE3-3240-A881-D52D87E18AD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b="0" dirty="0" smtClean="0">
              <a:solidFill>
                <a:schemeClr val="bg1"/>
              </a:solidFill>
            </a:rPr>
            <a:t>High cost of current devices</a:t>
          </a:r>
          <a:endParaRPr lang="en-US" sz="1400" b="0" dirty="0">
            <a:solidFill>
              <a:schemeClr val="bg1"/>
            </a:solidFill>
          </a:endParaRPr>
        </a:p>
      </dgm:t>
    </dgm:pt>
    <dgm:pt modelId="{478D9836-D267-DA4B-9A12-8E197D245BF0}" type="parTrans" cxnId="{887CE92D-51F1-8840-BCF0-A1C8D9E10117}">
      <dgm:prSet/>
      <dgm:spPr>
        <a:solidFill>
          <a:srgbClr val="FFFFFF"/>
        </a:solidFill>
      </dgm:spPr>
      <dgm:t>
        <a:bodyPr/>
        <a:lstStyle/>
        <a:p>
          <a:endParaRPr lang="en-US" b="1"/>
        </a:p>
      </dgm:t>
    </dgm:pt>
    <dgm:pt modelId="{4017BBAF-FBBA-E84B-B750-5F546BD9FD1A}" type="sibTrans" cxnId="{887CE92D-51F1-8840-BCF0-A1C8D9E10117}">
      <dgm:prSet/>
      <dgm:spPr/>
      <dgm:t>
        <a:bodyPr/>
        <a:lstStyle/>
        <a:p>
          <a:endParaRPr lang="en-US"/>
        </a:p>
      </dgm:t>
    </dgm:pt>
    <dgm:pt modelId="{773759A6-0692-4E47-9D38-A7291B34B7FF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b="0" dirty="0" smtClean="0">
              <a:solidFill>
                <a:schemeClr val="bg1"/>
              </a:solidFill>
            </a:rPr>
            <a:t>Messy and toxic sunscreen</a:t>
          </a:r>
          <a:endParaRPr lang="en-US" sz="1400" b="0" dirty="0">
            <a:solidFill>
              <a:schemeClr val="bg1"/>
            </a:solidFill>
          </a:endParaRPr>
        </a:p>
      </dgm:t>
    </dgm:pt>
    <dgm:pt modelId="{376619DD-9CBF-2040-85D2-FE0F481A668C}" type="parTrans" cxnId="{E8CC9DAE-CEDF-6A45-9610-9A40DB2FFC00}">
      <dgm:prSet/>
      <dgm:spPr>
        <a:solidFill>
          <a:srgbClr val="FFFFFF"/>
        </a:solidFill>
      </dgm:spPr>
      <dgm:t>
        <a:bodyPr/>
        <a:lstStyle/>
        <a:p>
          <a:endParaRPr lang="en-US" b="1"/>
        </a:p>
      </dgm:t>
    </dgm:pt>
    <dgm:pt modelId="{77C161A2-C718-BE40-91F8-91C7BA710862}" type="sibTrans" cxnId="{E8CC9DAE-CEDF-6A45-9610-9A40DB2FFC00}">
      <dgm:prSet/>
      <dgm:spPr/>
      <dgm:t>
        <a:bodyPr/>
        <a:lstStyle/>
        <a:p>
          <a:endParaRPr lang="en-US"/>
        </a:p>
      </dgm:t>
    </dgm:pt>
    <dgm:pt modelId="{86701D42-06AE-D14F-9107-C75F37E9C45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b="0" dirty="0" smtClean="0">
              <a:solidFill>
                <a:schemeClr val="bg1"/>
              </a:solidFill>
            </a:rPr>
            <a:t>Requirement to manually adjust current techniques</a:t>
          </a:r>
          <a:endParaRPr lang="en-US" sz="1400" b="0" dirty="0">
            <a:solidFill>
              <a:schemeClr val="bg1"/>
            </a:solidFill>
          </a:endParaRPr>
        </a:p>
      </dgm:t>
    </dgm:pt>
    <dgm:pt modelId="{78956547-AE60-9441-A64A-087283A1303B}" type="parTrans" cxnId="{C827F30A-E131-974C-837C-F5BA907016BD}">
      <dgm:prSet/>
      <dgm:spPr>
        <a:solidFill>
          <a:srgbClr val="FFFFFF"/>
        </a:solidFill>
      </dgm:spPr>
      <dgm:t>
        <a:bodyPr/>
        <a:lstStyle/>
        <a:p>
          <a:endParaRPr lang="en-US" b="1"/>
        </a:p>
      </dgm:t>
    </dgm:pt>
    <dgm:pt modelId="{4CB13E27-9369-9C44-9179-CD7CD9499366}" type="sibTrans" cxnId="{C827F30A-E131-974C-837C-F5BA907016BD}">
      <dgm:prSet/>
      <dgm:spPr/>
      <dgm:t>
        <a:bodyPr/>
        <a:lstStyle/>
        <a:p>
          <a:endParaRPr lang="en-US"/>
        </a:p>
      </dgm:t>
    </dgm:pt>
    <dgm:pt modelId="{ADEF1325-5AA4-5D47-B29D-2DB264D57CE8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0" dirty="0" smtClean="0">
              <a:solidFill>
                <a:schemeClr val="bg1"/>
              </a:solidFill>
            </a:rPr>
            <a:t>Lack of </a:t>
          </a:r>
          <a:r>
            <a:rPr lang="en-US" sz="1250" b="0" dirty="0" smtClean="0">
              <a:solidFill>
                <a:schemeClr val="bg1"/>
              </a:solidFill>
            </a:rPr>
            <a:t>accommodating</a:t>
          </a:r>
          <a:r>
            <a:rPr lang="en-US" sz="1400" b="0" dirty="0" smtClean="0">
              <a:solidFill>
                <a:schemeClr val="bg1"/>
              </a:solidFill>
            </a:rPr>
            <a:t> features</a:t>
          </a:r>
          <a:endParaRPr lang="en-US" sz="1400" b="0" dirty="0">
            <a:solidFill>
              <a:schemeClr val="bg1"/>
            </a:solidFill>
          </a:endParaRPr>
        </a:p>
      </dgm:t>
    </dgm:pt>
    <dgm:pt modelId="{6B3E83DA-3B30-2F42-BC48-CFC4CF6D0679}" type="parTrans" cxnId="{FD6AFF13-D0DE-7A42-BCA0-2D940B1A24B2}">
      <dgm:prSet/>
      <dgm:spPr>
        <a:solidFill>
          <a:srgbClr val="FFFFFF"/>
        </a:solidFill>
      </dgm:spPr>
      <dgm:t>
        <a:bodyPr/>
        <a:lstStyle/>
        <a:p>
          <a:endParaRPr lang="en-US" b="1"/>
        </a:p>
      </dgm:t>
    </dgm:pt>
    <dgm:pt modelId="{7B4B805B-83EB-3A47-8A41-50C479A28B5E}" type="sibTrans" cxnId="{FD6AFF13-D0DE-7A42-BCA0-2D940B1A24B2}">
      <dgm:prSet/>
      <dgm:spPr/>
      <dgm:t>
        <a:bodyPr/>
        <a:lstStyle/>
        <a:p>
          <a:endParaRPr lang="en-US"/>
        </a:p>
      </dgm:t>
    </dgm:pt>
    <dgm:pt modelId="{B6ED0ECC-5D6A-AC46-B706-FFF09EBC962F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0" dirty="0" smtClean="0">
              <a:solidFill>
                <a:schemeClr val="bg1"/>
              </a:solidFill>
            </a:rPr>
            <a:t>Insufficient materials for UV protection</a:t>
          </a:r>
          <a:endParaRPr lang="en-US" sz="1400" b="0" dirty="0">
            <a:solidFill>
              <a:schemeClr val="bg1"/>
            </a:solidFill>
          </a:endParaRPr>
        </a:p>
      </dgm:t>
    </dgm:pt>
    <dgm:pt modelId="{FBC6FC81-AB5D-F14B-9434-42BA1DC4E61F}" type="parTrans" cxnId="{14988969-DEF7-7F4E-B065-697E63E5052C}">
      <dgm:prSet/>
      <dgm:spPr>
        <a:solidFill>
          <a:srgbClr val="FFFFFF"/>
        </a:solidFill>
      </dgm:spPr>
      <dgm:t>
        <a:bodyPr/>
        <a:lstStyle/>
        <a:p>
          <a:endParaRPr lang="en-US" b="1"/>
        </a:p>
      </dgm:t>
    </dgm:pt>
    <dgm:pt modelId="{A27DC02C-C2AC-9944-95AF-90B61BCEC17A}" type="sibTrans" cxnId="{14988969-DEF7-7F4E-B065-697E63E5052C}">
      <dgm:prSet/>
      <dgm:spPr/>
      <dgm:t>
        <a:bodyPr/>
        <a:lstStyle/>
        <a:p>
          <a:endParaRPr lang="en-US"/>
        </a:p>
      </dgm:t>
    </dgm:pt>
    <dgm:pt modelId="{748BA2F9-6877-6047-B600-2B2B3691F84B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0" dirty="0" smtClean="0">
              <a:solidFill>
                <a:schemeClr val="bg1"/>
              </a:solidFill>
            </a:rPr>
            <a:t>Lack of full coverage</a:t>
          </a:r>
          <a:endParaRPr lang="en-US" sz="1400" b="0" dirty="0">
            <a:solidFill>
              <a:schemeClr val="bg1"/>
            </a:solidFill>
          </a:endParaRPr>
        </a:p>
      </dgm:t>
    </dgm:pt>
    <dgm:pt modelId="{000F2B5B-3157-BA45-8267-1FB876B86E3C}" type="parTrans" cxnId="{3366E1F9-108C-9544-B4F4-E699F62E4937}">
      <dgm:prSet/>
      <dgm:spPr>
        <a:solidFill>
          <a:srgbClr val="FFFFFF"/>
        </a:solidFill>
      </dgm:spPr>
      <dgm:t>
        <a:bodyPr/>
        <a:lstStyle/>
        <a:p>
          <a:endParaRPr lang="en-US" b="1"/>
        </a:p>
      </dgm:t>
    </dgm:pt>
    <dgm:pt modelId="{29B8404D-DD43-7247-8F5B-B2C32B9EAB65}" type="sibTrans" cxnId="{3366E1F9-108C-9544-B4F4-E699F62E4937}">
      <dgm:prSet/>
      <dgm:spPr/>
      <dgm:t>
        <a:bodyPr/>
        <a:lstStyle/>
        <a:p>
          <a:endParaRPr lang="en-US"/>
        </a:p>
      </dgm:t>
    </dgm:pt>
    <dgm:pt modelId="{AEC81C74-0725-6F44-A22B-D62B48F63E5B}" type="pres">
      <dgm:prSet presAssocID="{CA73CE9A-6396-5946-B9D6-F418414D6C9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ED2FD8-5F09-5B4F-9EF1-23DE268A0B16}" type="pres">
      <dgm:prSet presAssocID="{2D7FC1A7-B1C3-FD4B-8059-25DA21897B7E}" presName="centerShape" presStyleLbl="node0" presStyleIdx="0" presStyleCnt="1" custScaleX="112512" custScaleY="101510"/>
      <dgm:spPr/>
      <dgm:t>
        <a:bodyPr/>
        <a:lstStyle/>
        <a:p>
          <a:endParaRPr lang="en-US"/>
        </a:p>
      </dgm:t>
    </dgm:pt>
    <dgm:pt modelId="{C7E2DCF7-9917-8D41-8453-F5DD32C641BC}" type="pres">
      <dgm:prSet presAssocID="{478D9836-D267-DA4B-9A12-8E197D245BF0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F04BD05C-3BFB-B94E-8100-A23FA805EDCA}" type="pres">
      <dgm:prSet presAssocID="{1BC5371C-6BE3-3240-A881-D52D87E18AD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99DAD-BC28-B94C-928B-9AFF5AE4B7C8}" type="pres">
      <dgm:prSet presAssocID="{376619DD-9CBF-2040-85D2-FE0F481A668C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2EF5C4C9-4A14-A746-B27B-DB6D98873263}" type="pres">
      <dgm:prSet presAssocID="{773759A6-0692-4E47-9D38-A7291B34B7F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331AF-84C7-1F4C-92DA-82D8FEB4FCA0}" type="pres">
      <dgm:prSet presAssocID="{78956547-AE60-9441-A64A-087283A1303B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D0DFE5AE-9CD7-BD4D-96C8-6B2B03E33A65}" type="pres">
      <dgm:prSet presAssocID="{86701D42-06AE-D14F-9107-C75F37E9C45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06153-131D-424F-AB28-D0F26C689241}" type="pres">
      <dgm:prSet presAssocID="{6B3E83DA-3B30-2F42-BC48-CFC4CF6D0679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B078B228-D536-1241-903C-1E2C2B8FD52E}" type="pres">
      <dgm:prSet presAssocID="{ADEF1325-5AA4-5D47-B29D-2DB264D57CE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35DC6-C730-6841-9002-205F4E4DD1D4}" type="pres">
      <dgm:prSet presAssocID="{FBC6FC81-AB5D-F14B-9434-42BA1DC4E61F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ADB07D28-1592-084B-9B41-A8ABBE42B648}" type="pres">
      <dgm:prSet presAssocID="{B6ED0ECC-5D6A-AC46-B706-FFF09EBC962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A0401-88D8-2C4B-A0E8-F11C3397AEE6}" type="pres">
      <dgm:prSet presAssocID="{000F2B5B-3157-BA45-8267-1FB876B86E3C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01599DEC-C4C8-0744-BD6F-6EA34B8D0B3D}" type="pres">
      <dgm:prSet presAssocID="{748BA2F9-6877-6047-B600-2B2B3691F84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36B4EC-6506-7841-B748-963CC2164C92}" type="presOf" srcId="{748BA2F9-6877-6047-B600-2B2B3691F84B}" destId="{01599DEC-C4C8-0744-BD6F-6EA34B8D0B3D}" srcOrd="0" destOrd="0" presId="urn:microsoft.com/office/officeart/2005/8/layout/radial4"/>
    <dgm:cxn modelId="{7A3D8D77-C8C5-9C40-8491-3243472F2A89}" type="presOf" srcId="{773759A6-0692-4E47-9D38-A7291B34B7FF}" destId="{2EF5C4C9-4A14-A746-B27B-DB6D98873263}" srcOrd="0" destOrd="0" presId="urn:microsoft.com/office/officeart/2005/8/layout/radial4"/>
    <dgm:cxn modelId="{3005E438-12B0-764D-8291-1A72276E0653}" type="presOf" srcId="{1BC5371C-6BE3-3240-A881-D52D87E18AD1}" destId="{F04BD05C-3BFB-B94E-8100-A23FA805EDCA}" srcOrd="0" destOrd="0" presId="urn:microsoft.com/office/officeart/2005/8/layout/radial4"/>
    <dgm:cxn modelId="{3366E1F9-108C-9544-B4F4-E699F62E4937}" srcId="{2D7FC1A7-B1C3-FD4B-8059-25DA21897B7E}" destId="{748BA2F9-6877-6047-B600-2B2B3691F84B}" srcOrd="5" destOrd="0" parTransId="{000F2B5B-3157-BA45-8267-1FB876B86E3C}" sibTransId="{29B8404D-DD43-7247-8F5B-B2C32B9EAB65}"/>
    <dgm:cxn modelId="{C827F30A-E131-974C-837C-F5BA907016BD}" srcId="{2D7FC1A7-B1C3-FD4B-8059-25DA21897B7E}" destId="{86701D42-06AE-D14F-9107-C75F37E9C451}" srcOrd="2" destOrd="0" parTransId="{78956547-AE60-9441-A64A-087283A1303B}" sibTransId="{4CB13E27-9369-9C44-9179-CD7CD9499366}"/>
    <dgm:cxn modelId="{FD6AFF13-D0DE-7A42-BCA0-2D940B1A24B2}" srcId="{2D7FC1A7-B1C3-FD4B-8059-25DA21897B7E}" destId="{ADEF1325-5AA4-5D47-B29D-2DB264D57CE8}" srcOrd="3" destOrd="0" parTransId="{6B3E83DA-3B30-2F42-BC48-CFC4CF6D0679}" sibTransId="{7B4B805B-83EB-3A47-8A41-50C479A28B5E}"/>
    <dgm:cxn modelId="{887CE92D-51F1-8840-BCF0-A1C8D9E10117}" srcId="{2D7FC1A7-B1C3-FD4B-8059-25DA21897B7E}" destId="{1BC5371C-6BE3-3240-A881-D52D87E18AD1}" srcOrd="0" destOrd="0" parTransId="{478D9836-D267-DA4B-9A12-8E197D245BF0}" sibTransId="{4017BBAF-FBBA-E84B-B750-5F546BD9FD1A}"/>
    <dgm:cxn modelId="{14988969-DEF7-7F4E-B065-697E63E5052C}" srcId="{2D7FC1A7-B1C3-FD4B-8059-25DA21897B7E}" destId="{B6ED0ECC-5D6A-AC46-B706-FFF09EBC962F}" srcOrd="4" destOrd="0" parTransId="{FBC6FC81-AB5D-F14B-9434-42BA1DC4E61F}" sibTransId="{A27DC02C-C2AC-9944-95AF-90B61BCEC17A}"/>
    <dgm:cxn modelId="{0EAD4185-065A-5A45-9CF8-99BABCC93F10}" type="presOf" srcId="{376619DD-9CBF-2040-85D2-FE0F481A668C}" destId="{7EF99DAD-BC28-B94C-928B-9AFF5AE4B7C8}" srcOrd="0" destOrd="0" presId="urn:microsoft.com/office/officeart/2005/8/layout/radial4"/>
    <dgm:cxn modelId="{E8CC9DAE-CEDF-6A45-9610-9A40DB2FFC00}" srcId="{2D7FC1A7-B1C3-FD4B-8059-25DA21897B7E}" destId="{773759A6-0692-4E47-9D38-A7291B34B7FF}" srcOrd="1" destOrd="0" parTransId="{376619DD-9CBF-2040-85D2-FE0F481A668C}" sibTransId="{77C161A2-C718-BE40-91F8-91C7BA710862}"/>
    <dgm:cxn modelId="{142D0A44-3291-8540-A575-51E0473A313D}" type="presOf" srcId="{478D9836-D267-DA4B-9A12-8E197D245BF0}" destId="{C7E2DCF7-9917-8D41-8453-F5DD32C641BC}" srcOrd="0" destOrd="0" presId="urn:microsoft.com/office/officeart/2005/8/layout/radial4"/>
    <dgm:cxn modelId="{AB7D987A-3018-1F4C-9705-B4CF3DE86EB9}" type="presOf" srcId="{78956547-AE60-9441-A64A-087283A1303B}" destId="{784331AF-84C7-1F4C-92DA-82D8FEB4FCA0}" srcOrd="0" destOrd="0" presId="urn:microsoft.com/office/officeart/2005/8/layout/radial4"/>
    <dgm:cxn modelId="{E7DCC537-36CA-454B-B404-93172CD07968}" srcId="{CA73CE9A-6396-5946-B9D6-F418414D6C9B}" destId="{2D7FC1A7-B1C3-FD4B-8059-25DA21897B7E}" srcOrd="0" destOrd="0" parTransId="{E4A7E05C-2939-954F-A00C-FA6F7FDFF836}" sibTransId="{350F5567-4839-1F44-AB9A-F84F7DA87C0E}"/>
    <dgm:cxn modelId="{BA5152C2-BEB2-D243-A205-4D8E7AE249AC}" type="presOf" srcId="{FBC6FC81-AB5D-F14B-9434-42BA1DC4E61F}" destId="{62935DC6-C730-6841-9002-205F4E4DD1D4}" srcOrd="0" destOrd="0" presId="urn:microsoft.com/office/officeart/2005/8/layout/radial4"/>
    <dgm:cxn modelId="{8EB7723B-8E46-A84D-9613-47EF2400E3F0}" type="presOf" srcId="{6B3E83DA-3B30-2F42-BC48-CFC4CF6D0679}" destId="{DEF06153-131D-424F-AB28-D0F26C689241}" srcOrd="0" destOrd="0" presId="urn:microsoft.com/office/officeart/2005/8/layout/radial4"/>
    <dgm:cxn modelId="{D912D35E-4716-1742-BAF5-D22FA058A265}" type="presOf" srcId="{CA73CE9A-6396-5946-B9D6-F418414D6C9B}" destId="{AEC81C74-0725-6F44-A22B-D62B48F63E5B}" srcOrd="0" destOrd="0" presId="urn:microsoft.com/office/officeart/2005/8/layout/radial4"/>
    <dgm:cxn modelId="{F51AB944-72D1-524F-9DB1-5BA5E325C041}" type="presOf" srcId="{B6ED0ECC-5D6A-AC46-B706-FFF09EBC962F}" destId="{ADB07D28-1592-084B-9B41-A8ABBE42B648}" srcOrd="0" destOrd="0" presId="urn:microsoft.com/office/officeart/2005/8/layout/radial4"/>
    <dgm:cxn modelId="{158BF182-76BF-B046-A006-D3ABD7C0C370}" type="presOf" srcId="{ADEF1325-5AA4-5D47-B29D-2DB264D57CE8}" destId="{B078B228-D536-1241-903C-1E2C2B8FD52E}" srcOrd="0" destOrd="0" presId="urn:microsoft.com/office/officeart/2005/8/layout/radial4"/>
    <dgm:cxn modelId="{C442FAD1-C936-B44D-9DC0-93AA0167F30D}" type="presOf" srcId="{86701D42-06AE-D14F-9107-C75F37E9C451}" destId="{D0DFE5AE-9CD7-BD4D-96C8-6B2B03E33A65}" srcOrd="0" destOrd="0" presId="urn:microsoft.com/office/officeart/2005/8/layout/radial4"/>
    <dgm:cxn modelId="{61D6AC04-B16B-9C4B-A158-08CC99FAEB0E}" type="presOf" srcId="{2D7FC1A7-B1C3-FD4B-8059-25DA21897B7E}" destId="{FAED2FD8-5F09-5B4F-9EF1-23DE268A0B16}" srcOrd="0" destOrd="0" presId="urn:microsoft.com/office/officeart/2005/8/layout/radial4"/>
    <dgm:cxn modelId="{6C8107E8-497A-9945-AD7F-5120C0BA0C99}" type="presOf" srcId="{000F2B5B-3157-BA45-8267-1FB876B86E3C}" destId="{A04A0401-88D8-2C4B-A0E8-F11C3397AEE6}" srcOrd="0" destOrd="0" presId="urn:microsoft.com/office/officeart/2005/8/layout/radial4"/>
    <dgm:cxn modelId="{3BD0883C-1D3D-3A40-B7CF-FA8B2003C9D3}" type="presParOf" srcId="{AEC81C74-0725-6F44-A22B-D62B48F63E5B}" destId="{FAED2FD8-5F09-5B4F-9EF1-23DE268A0B16}" srcOrd="0" destOrd="0" presId="urn:microsoft.com/office/officeart/2005/8/layout/radial4"/>
    <dgm:cxn modelId="{1AF0B252-0E8C-4F48-B255-9DAE7CDFC33A}" type="presParOf" srcId="{AEC81C74-0725-6F44-A22B-D62B48F63E5B}" destId="{C7E2DCF7-9917-8D41-8453-F5DD32C641BC}" srcOrd="1" destOrd="0" presId="urn:microsoft.com/office/officeart/2005/8/layout/radial4"/>
    <dgm:cxn modelId="{AF57CEFD-8EF2-2C48-89AB-6A9799AD04C8}" type="presParOf" srcId="{AEC81C74-0725-6F44-A22B-D62B48F63E5B}" destId="{F04BD05C-3BFB-B94E-8100-A23FA805EDCA}" srcOrd="2" destOrd="0" presId="urn:microsoft.com/office/officeart/2005/8/layout/radial4"/>
    <dgm:cxn modelId="{E6D40EE7-E508-5E4F-BD8D-B0606DC26413}" type="presParOf" srcId="{AEC81C74-0725-6F44-A22B-D62B48F63E5B}" destId="{7EF99DAD-BC28-B94C-928B-9AFF5AE4B7C8}" srcOrd="3" destOrd="0" presId="urn:microsoft.com/office/officeart/2005/8/layout/radial4"/>
    <dgm:cxn modelId="{E6D56300-4656-1649-BA1D-CFE1B8F32B61}" type="presParOf" srcId="{AEC81C74-0725-6F44-A22B-D62B48F63E5B}" destId="{2EF5C4C9-4A14-A746-B27B-DB6D98873263}" srcOrd="4" destOrd="0" presId="urn:microsoft.com/office/officeart/2005/8/layout/radial4"/>
    <dgm:cxn modelId="{2E119945-6E91-4240-9C37-1C29348C19B5}" type="presParOf" srcId="{AEC81C74-0725-6F44-A22B-D62B48F63E5B}" destId="{784331AF-84C7-1F4C-92DA-82D8FEB4FCA0}" srcOrd="5" destOrd="0" presId="urn:microsoft.com/office/officeart/2005/8/layout/radial4"/>
    <dgm:cxn modelId="{6BDCAEFB-4E8C-D244-833E-B5A4FA1CEA68}" type="presParOf" srcId="{AEC81C74-0725-6F44-A22B-D62B48F63E5B}" destId="{D0DFE5AE-9CD7-BD4D-96C8-6B2B03E33A65}" srcOrd="6" destOrd="0" presId="urn:microsoft.com/office/officeart/2005/8/layout/radial4"/>
    <dgm:cxn modelId="{25923A09-434A-AD45-8D6C-222E5A9B7058}" type="presParOf" srcId="{AEC81C74-0725-6F44-A22B-D62B48F63E5B}" destId="{DEF06153-131D-424F-AB28-D0F26C689241}" srcOrd="7" destOrd="0" presId="urn:microsoft.com/office/officeart/2005/8/layout/radial4"/>
    <dgm:cxn modelId="{59796361-AB43-824F-BC03-9F6785665051}" type="presParOf" srcId="{AEC81C74-0725-6F44-A22B-D62B48F63E5B}" destId="{B078B228-D536-1241-903C-1E2C2B8FD52E}" srcOrd="8" destOrd="0" presId="urn:microsoft.com/office/officeart/2005/8/layout/radial4"/>
    <dgm:cxn modelId="{CEC0B1F8-9D6A-0A46-8A03-58DF3ECBB4B6}" type="presParOf" srcId="{AEC81C74-0725-6F44-A22B-D62B48F63E5B}" destId="{62935DC6-C730-6841-9002-205F4E4DD1D4}" srcOrd="9" destOrd="0" presId="urn:microsoft.com/office/officeart/2005/8/layout/radial4"/>
    <dgm:cxn modelId="{033BBDE9-B14A-1C49-929D-280726F79B13}" type="presParOf" srcId="{AEC81C74-0725-6F44-A22B-D62B48F63E5B}" destId="{ADB07D28-1592-084B-9B41-A8ABBE42B648}" srcOrd="10" destOrd="0" presId="urn:microsoft.com/office/officeart/2005/8/layout/radial4"/>
    <dgm:cxn modelId="{0A4A0B1D-1F38-0345-AB45-6EA1C9B0C3E7}" type="presParOf" srcId="{AEC81C74-0725-6F44-A22B-D62B48F63E5B}" destId="{A04A0401-88D8-2C4B-A0E8-F11C3397AEE6}" srcOrd="11" destOrd="0" presId="urn:microsoft.com/office/officeart/2005/8/layout/radial4"/>
    <dgm:cxn modelId="{257D0AB7-B2F5-D64F-91C0-F16DD4B3F816}" type="presParOf" srcId="{AEC81C74-0725-6F44-A22B-D62B48F63E5B}" destId="{01599DEC-C4C8-0744-BD6F-6EA34B8D0B3D}" srcOrd="12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D2FD8-5F09-5B4F-9EF1-23DE268A0B16}">
      <dsp:nvSpPr>
        <dsp:cNvPr id="0" name=""/>
        <dsp:cNvSpPr/>
      </dsp:nvSpPr>
      <dsp:spPr>
        <a:xfrm>
          <a:off x="2753307" y="2721250"/>
          <a:ext cx="2375845" cy="214352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50" b="0" kern="1200" dirty="0" smtClean="0">
              <a:solidFill>
                <a:schemeClr val="bg1"/>
              </a:solidFill>
            </a:rPr>
            <a:t>Low-cost, portable, shade device that automatically adjusts according to user preference to provide UV protection</a:t>
          </a:r>
          <a:endParaRPr lang="en-US" sz="1550" b="0" kern="1200" dirty="0">
            <a:solidFill>
              <a:schemeClr val="bg1"/>
            </a:solidFill>
          </a:endParaRPr>
        </a:p>
      </dsp:txBody>
      <dsp:txXfrm>
        <a:off x="3101241" y="3035162"/>
        <a:ext cx="1679977" cy="1515698"/>
      </dsp:txXfrm>
    </dsp:sp>
    <dsp:sp modelId="{C7E2DCF7-9917-8D41-8453-F5DD32C641BC}">
      <dsp:nvSpPr>
        <dsp:cNvPr id="0" name=""/>
        <dsp:cNvSpPr/>
      </dsp:nvSpPr>
      <dsp:spPr>
        <a:xfrm rot="10800000">
          <a:off x="739869" y="3492103"/>
          <a:ext cx="1902699" cy="601816"/>
        </a:xfrm>
        <a:prstGeom prst="leftArrow">
          <a:avLst>
            <a:gd name="adj1" fmla="val 60000"/>
            <a:gd name="adj2" fmla="val 50000"/>
          </a:avLst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BD05C-3BFB-B94E-8100-A23FA805EDCA}">
      <dsp:nvSpPr>
        <dsp:cNvPr id="0" name=""/>
        <dsp:cNvSpPr/>
      </dsp:nvSpPr>
      <dsp:spPr>
        <a:xfrm>
          <a:off x="796" y="3201753"/>
          <a:ext cx="1478145" cy="1182516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</a:rPr>
            <a:t>High cost of current devices</a:t>
          </a:r>
          <a:endParaRPr lang="en-US" sz="1400" b="0" kern="1200" dirty="0">
            <a:solidFill>
              <a:schemeClr val="bg1"/>
            </a:solidFill>
          </a:endParaRPr>
        </a:p>
      </dsp:txBody>
      <dsp:txXfrm>
        <a:off x="35431" y="3236388"/>
        <a:ext cx="1408875" cy="1113246"/>
      </dsp:txXfrm>
    </dsp:sp>
    <dsp:sp modelId="{7EF99DAD-BC28-B94C-928B-9AFF5AE4B7C8}">
      <dsp:nvSpPr>
        <dsp:cNvPr id="0" name=""/>
        <dsp:cNvSpPr/>
      </dsp:nvSpPr>
      <dsp:spPr>
        <a:xfrm rot="12960000">
          <a:off x="1165586" y="2181879"/>
          <a:ext cx="1944550" cy="601816"/>
        </a:xfrm>
        <a:prstGeom prst="leftArrow">
          <a:avLst>
            <a:gd name="adj1" fmla="val 60000"/>
            <a:gd name="adj2" fmla="val 50000"/>
          </a:avLst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5C4C9-4A14-A746-B27B-DB6D98873263}">
      <dsp:nvSpPr>
        <dsp:cNvPr id="0" name=""/>
        <dsp:cNvSpPr/>
      </dsp:nvSpPr>
      <dsp:spPr>
        <a:xfrm>
          <a:off x="612201" y="1320040"/>
          <a:ext cx="1478145" cy="1182516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</a:rPr>
            <a:t>Messy and toxic sunscreen</a:t>
          </a:r>
          <a:endParaRPr lang="en-US" sz="1400" b="0" kern="1200" dirty="0">
            <a:solidFill>
              <a:schemeClr val="bg1"/>
            </a:solidFill>
          </a:endParaRPr>
        </a:p>
      </dsp:txBody>
      <dsp:txXfrm>
        <a:off x="646836" y="1354675"/>
        <a:ext cx="1408875" cy="1113246"/>
      </dsp:txXfrm>
    </dsp:sp>
    <dsp:sp modelId="{784331AF-84C7-1F4C-92DA-82D8FEB4FCA0}">
      <dsp:nvSpPr>
        <dsp:cNvPr id="0" name=""/>
        <dsp:cNvSpPr/>
      </dsp:nvSpPr>
      <dsp:spPr>
        <a:xfrm rot="15120000">
          <a:off x="2259813" y="1400080"/>
          <a:ext cx="2003354" cy="601816"/>
        </a:xfrm>
        <a:prstGeom prst="leftArrow">
          <a:avLst>
            <a:gd name="adj1" fmla="val 60000"/>
            <a:gd name="adj2" fmla="val 50000"/>
          </a:avLst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FE5AE-9CD7-BD4D-96C8-6B2B03E33A65}">
      <dsp:nvSpPr>
        <dsp:cNvPr id="0" name=""/>
        <dsp:cNvSpPr/>
      </dsp:nvSpPr>
      <dsp:spPr>
        <a:xfrm>
          <a:off x="2212882" y="157078"/>
          <a:ext cx="1478145" cy="1182516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</a:rPr>
            <a:t>Requirement to manually adjust current techniques</a:t>
          </a:r>
          <a:endParaRPr lang="en-US" sz="1400" b="0" kern="1200" dirty="0">
            <a:solidFill>
              <a:schemeClr val="bg1"/>
            </a:solidFill>
          </a:endParaRPr>
        </a:p>
      </dsp:txBody>
      <dsp:txXfrm>
        <a:off x="2247517" y="191713"/>
        <a:ext cx="1408875" cy="1113246"/>
      </dsp:txXfrm>
    </dsp:sp>
    <dsp:sp modelId="{DEF06153-131D-424F-AB28-D0F26C689241}">
      <dsp:nvSpPr>
        <dsp:cNvPr id="0" name=""/>
        <dsp:cNvSpPr/>
      </dsp:nvSpPr>
      <dsp:spPr>
        <a:xfrm rot="17280000">
          <a:off x="3619292" y="1400080"/>
          <a:ext cx="2003354" cy="601816"/>
        </a:xfrm>
        <a:prstGeom prst="leftArrow">
          <a:avLst>
            <a:gd name="adj1" fmla="val 60000"/>
            <a:gd name="adj2" fmla="val 50000"/>
          </a:avLst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8B228-D536-1241-903C-1E2C2B8FD52E}">
      <dsp:nvSpPr>
        <dsp:cNvPr id="0" name=""/>
        <dsp:cNvSpPr/>
      </dsp:nvSpPr>
      <dsp:spPr>
        <a:xfrm>
          <a:off x="4191431" y="157078"/>
          <a:ext cx="1478145" cy="1182516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</a:rPr>
            <a:t>Lack of </a:t>
          </a:r>
          <a:r>
            <a:rPr lang="en-US" sz="1250" b="0" kern="1200" dirty="0" smtClean="0">
              <a:solidFill>
                <a:schemeClr val="bg1"/>
              </a:solidFill>
            </a:rPr>
            <a:t>accommodating</a:t>
          </a:r>
          <a:r>
            <a:rPr lang="en-US" sz="1400" b="0" kern="1200" dirty="0" smtClean="0">
              <a:solidFill>
                <a:schemeClr val="bg1"/>
              </a:solidFill>
            </a:rPr>
            <a:t> features</a:t>
          </a:r>
          <a:endParaRPr lang="en-US" sz="1400" b="0" kern="1200" dirty="0">
            <a:solidFill>
              <a:schemeClr val="bg1"/>
            </a:solidFill>
          </a:endParaRPr>
        </a:p>
      </dsp:txBody>
      <dsp:txXfrm>
        <a:off x="4226066" y="191713"/>
        <a:ext cx="1408875" cy="1113246"/>
      </dsp:txXfrm>
    </dsp:sp>
    <dsp:sp modelId="{62935DC6-C730-6841-9002-205F4E4DD1D4}">
      <dsp:nvSpPr>
        <dsp:cNvPr id="0" name=""/>
        <dsp:cNvSpPr/>
      </dsp:nvSpPr>
      <dsp:spPr>
        <a:xfrm rot="19440000">
          <a:off x="4772322" y="2181879"/>
          <a:ext cx="1944550" cy="601816"/>
        </a:xfrm>
        <a:prstGeom prst="leftArrow">
          <a:avLst>
            <a:gd name="adj1" fmla="val 60000"/>
            <a:gd name="adj2" fmla="val 50000"/>
          </a:avLst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07D28-1592-084B-9B41-A8ABBE42B648}">
      <dsp:nvSpPr>
        <dsp:cNvPr id="0" name=""/>
        <dsp:cNvSpPr/>
      </dsp:nvSpPr>
      <dsp:spPr>
        <a:xfrm>
          <a:off x="5792112" y="1320040"/>
          <a:ext cx="1478145" cy="1182516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</a:rPr>
            <a:t>Insufficient materials for UV protection</a:t>
          </a:r>
          <a:endParaRPr lang="en-US" sz="1400" b="0" kern="1200" dirty="0">
            <a:solidFill>
              <a:schemeClr val="bg1"/>
            </a:solidFill>
          </a:endParaRPr>
        </a:p>
      </dsp:txBody>
      <dsp:txXfrm>
        <a:off x="5826747" y="1354675"/>
        <a:ext cx="1408875" cy="1113246"/>
      </dsp:txXfrm>
    </dsp:sp>
    <dsp:sp modelId="{A04A0401-88D8-2C4B-A0E8-F11C3397AEE6}">
      <dsp:nvSpPr>
        <dsp:cNvPr id="0" name=""/>
        <dsp:cNvSpPr/>
      </dsp:nvSpPr>
      <dsp:spPr>
        <a:xfrm>
          <a:off x="5239891" y="3492103"/>
          <a:ext cx="1902699" cy="601816"/>
        </a:xfrm>
        <a:prstGeom prst="leftArrow">
          <a:avLst>
            <a:gd name="adj1" fmla="val 60000"/>
            <a:gd name="adj2" fmla="val 50000"/>
          </a:avLst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99DEC-C4C8-0744-BD6F-6EA34B8D0B3D}">
      <dsp:nvSpPr>
        <dsp:cNvPr id="0" name=""/>
        <dsp:cNvSpPr/>
      </dsp:nvSpPr>
      <dsp:spPr>
        <a:xfrm>
          <a:off x="6403517" y="3201753"/>
          <a:ext cx="1478145" cy="1182516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</a:rPr>
            <a:t>Lack of full coverage</a:t>
          </a:r>
          <a:endParaRPr lang="en-US" sz="1400" b="0" kern="1200" dirty="0">
            <a:solidFill>
              <a:schemeClr val="bg1"/>
            </a:solidFill>
          </a:endParaRPr>
        </a:p>
      </dsp:txBody>
      <dsp:txXfrm>
        <a:off x="6438152" y="3236388"/>
        <a:ext cx="1408875" cy="1113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8779A-6831-DE4B-9C1F-4325585D6FBD}" type="datetimeFigureOut">
              <a:rPr lang="en-US" smtClean="0"/>
              <a:t>12/4/15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61190-4670-D54E-A2F1-514BB1D2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2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1190-4670-D54E-A2F1-514BB1D289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40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Arduino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used in prototype in combo with DC motors and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photoresistors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but for manufacturing the electronic components must be configured into a printed circuit board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 of the two-layer board that allows for components of the circuit to be soldered to the leads for manufacturing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1190-4670-D54E-A2F1-514BB1D289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81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it is specifically for electronics it</a:t>
            </a:r>
            <a:r>
              <a:rPr lang="en-US" baseline="0" dirty="0" smtClean="0"/>
              <a:t> has the capabilities to connect all the necessary wiring inside the enclosure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1190-4670-D54E-A2F1-514BB1D289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36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are parts chosen through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pugh</a:t>
            </a:r>
            <a:r>
              <a:rPr lang="en-US" baseline="0" dirty="0" smtClean="0"/>
              <a:t> analysis from the progress report- specific choices based on price and convenience</a:t>
            </a:r>
          </a:p>
          <a:p>
            <a:r>
              <a:rPr lang="en-US" baseline="0" dirty="0" smtClean="0"/>
              <a:t>Yellow standard cording-???</a:t>
            </a:r>
          </a:p>
          <a:p>
            <a:r>
              <a:rPr lang="en-US" baseline="0" dirty="0" smtClean="0"/>
              <a:t>Blue circuit components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1190-4670-D54E-A2F1-514BB1D289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95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1190-4670-D54E-A2F1-514BB1D289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11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Device</a:t>
            </a:r>
            <a:r>
              <a:rPr lang="en-US" baseline="0" dirty="0" smtClean="0"/>
              <a:t> should be relaxing and enjoyable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1190-4670-D54E-A2F1-514BB1D289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7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 most relevant for this section- size</a:t>
            </a:r>
            <a:r>
              <a:rPr lang="en-US" baseline="0" dirty="0" smtClean="0"/>
              <a:t>, protection, weight</a:t>
            </a:r>
          </a:p>
          <a:p>
            <a:r>
              <a:rPr lang="en-US" baseline="0" dirty="0" smtClean="0"/>
              <a:t>All components can withstand temperature range</a:t>
            </a:r>
          </a:p>
          <a:p>
            <a:r>
              <a:rPr lang="en-US" baseline="0" dirty="0" smtClean="0"/>
              <a:t>Sensor time and adjusting time can be set in the coding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1190-4670-D54E-A2F1-514BB1D289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03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Polyester as chosen with </a:t>
            </a:r>
            <a:r>
              <a:rPr lang="en-US" dirty="0" err="1" smtClean="0"/>
              <a:t>pugh</a:t>
            </a:r>
            <a:r>
              <a:rPr lang="en-US" dirty="0" smtClean="0"/>
              <a:t> </a:t>
            </a:r>
          </a:p>
          <a:p>
            <a:r>
              <a:rPr lang="en-US" dirty="0" smtClean="0"/>
              <a:t>B/c</a:t>
            </a:r>
            <a:r>
              <a:rPr lang="en-US" baseline="0" dirty="0" smtClean="0"/>
              <a:t> of water resistance requirement marine use polyester </a:t>
            </a:r>
          </a:p>
          <a:p>
            <a:r>
              <a:rPr lang="en-US" baseline="0" dirty="0" smtClean="0"/>
              <a:t>Mention seams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1190-4670-D54E-A2F1-514BB1D289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54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1.296&lt;1.4732</a:t>
            </a:r>
            <a:r>
              <a:rPr lang="en-US" baseline="0" dirty="0" smtClean="0"/>
              <a:t> which is width of sold fabric so only how much ordered depends on the length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1190-4670-D54E-A2F1-514BB1D289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0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1190-4670-D54E-A2F1-514BB1D289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68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1190-4670-D54E-A2F1-514BB1D289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21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dimensions in 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1190-4670-D54E-A2F1-514BB1D289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9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r>
              <a:rPr lang="en-US" baseline="0" dirty="0" smtClean="0"/>
              <a:t> is for materials based on dimensions and shape of the 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1190-4670-D54E-A2F1-514BB1D289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1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 bridge</a:t>
            </a:r>
            <a:r>
              <a:rPr lang="en-US" baseline="0" dirty="0" smtClean="0"/>
              <a:t> used to allow motors to have bi directional capabilities</a:t>
            </a:r>
          </a:p>
          <a:p>
            <a:r>
              <a:rPr lang="en-US" baseline="0" dirty="0" smtClean="0"/>
              <a:t>In prototype </a:t>
            </a:r>
            <a:r>
              <a:rPr lang="en-US" baseline="0" dirty="0" err="1" smtClean="0"/>
              <a:t>arduino</a:t>
            </a:r>
            <a:r>
              <a:rPr lang="en-US" baseline="0" dirty="0" smtClean="0"/>
              <a:t> was used but for actual device an ATMEGA328 micro controller (</a:t>
            </a:r>
            <a:r>
              <a:rPr lang="en-US" baseline="0" dirty="0" err="1" smtClean="0"/>
              <a:t>atmel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1190-4670-D54E-A2F1-514BB1D289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2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77CD-277C-194E-B189-1187FF3C1F2D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8E575F-C49F-0D49-9D67-EAEF9B4C004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77CD-277C-194E-B189-1187FF3C1F2D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575F-C49F-0D49-9D67-EAEF9B4C0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77CD-277C-194E-B189-1187FF3C1F2D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575F-C49F-0D49-9D67-EAEF9B4C0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77CD-277C-194E-B189-1187FF3C1F2D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575F-C49F-0D49-9D67-EAEF9B4C0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77CD-277C-194E-B189-1187FF3C1F2D}" type="datetimeFigureOut">
              <a:rPr lang="en-US" smtClean="0"/>
              <a:t>12/4/15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575F-C49F-0D49-9D67-EAEF9B4C004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77CD-277C-194E-B189-1187FF3C1F2D}" type="datetimeFigureOut">
              <a:rPr lang="en-US" smtClean="0"/>
              <a:t>12/4/15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575F-C49F-0D49-9D67-EAEF9B4C0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77CD-277C-194E-B189-1187FF3C1F2D}" type="datetimeFigureOut">
              <a:rPr lang="en-US" smtClean="0"/>
              <a:t>12/4/15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575F-C49F-0D49-9D67-EAEF9B4C0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77CD-277C-194E-B189-1187FF3C1F2D}" type="datetimeFigureOut">
              <a:rPr lang="en-US" smtClean="0"/>
              <a:t>12/4/15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575F-C49F-0D49-9D67-EAEF9B4C0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77CD-277C-194E-B189-1187FF3C1F2D}" type="datetimeFigureOut">
              <a:rPr lang="en-US" smtClean="0"/>
              <a:t>12/4/15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575F-C49F-0D49-9D67-EAEF9B4C0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77CD-277C-194E-B189-1187FF3C1F2D}" type="datetimeFigureOut">
              <a:rPr lang="en-US" smtClean="0"/>
              <a:t>12/4/15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575F-C49F-0D49-9D67-EAEF9B4C00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77CD-277C-194E-B189-1187FF3C1F2D}" type="datetimeFigureOut">
              <a:rPr lang="en-US" smtClean="0"/>
              <a:t>12/4/15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575F-C49F-0D49-9D67-EAEF9B4C00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CBE77CD-277C-194E-B189-1187FF3C1F2D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C8E575F-C49F-0D49-9D67-EAEF9B4C00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emf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mp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2338" y="3305576"/>
            <a:ext cx="5723025" cy="182562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Group 26: Molly Shay, </a:t>
            </a:r>
            <a:r>
              <a:rPr lang="en-US" dirty="0" err="1" smtClean="0">
                <a:solidFill>
                  <a:schemeClr val="accent4"/>
                </a:solidFill>
              </a:rPr>
              <a:t>Shilpi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Ganguly</a:t>
            </a:r>
            <a:r>
              <a:rPr lang="en-US" dirty="0" smtClean="0">
                <a:solidFill>
                  <a:schemeClr val="accent4"/>
                </a:solidFill>
              </a:rPr>
              <a:t>, and Kelsey </a:t>
            </a:r>
            <a:r>
              <a:rPr lang="en-US" dirty="0" err="1" smtClean="0">
                <a:solidFill>
                  <a:schemeClr val="accent4"/>
                </a:solidFill>
              </a:rPr>
              <a:t>Lipman</a:t>
            </a:r>
            <a:endParaRPr lang="en-US" dirty="0" smtClean="0">
              <a:solidFill>
                <a:schemeClr val="accent4"/>
              </a:solidFill>
            </a:endParaRP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Client: Dr. Frank Yin</a:t>
            </a:r>
          </a:p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 smtClean="0">
              <a:solidFill>
                <a:schemeClr val="accent4"/>
              </a:solidFill>
            </a:endParaRP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December 4, 2015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3993" y="1346612"/>
            <a:ext cx="5569519" cy="1524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Auto Shade Device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4308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pulley system</a:t>
            </a:r>
            <a:endParaRPr lang="en-US" dirty="0"/>
          </a:p>
        </p:txBody>
      </p:sp>
      <p:pic>
        <p:nvPicPr>
          <p:cNvPr id="4" name="Picture 3" descr="http://www.tsinymotor.com/uploads/allimg/140527/1_140527200932_1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5" y="1909085"/>
            <a:ext cx="5036034" cy="44129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6128" y="6459899"/>
            <a:ext cx="47966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http://</a:t>
            </a:r>
            <a:r>
              <a:rPr lang="en-US" sz="900" dirty="0" err="1" smtClean="0"/>
              <a:t>www.tsinymotor.com</a:t>
            </a:r>
            <a:r>
              <a:rPr lang="en-US" sz="900" dirty="0" smtClean="0"/>
              <a:t>/Products/Worm%20Gear%20Motors/2014/0513/26.html</a:t>
            </a:r>
            <a:endParaRPr lang="en-US" sz="900" dirty="0"/>
          </a:p>
        </p:txBody>
      </p:sp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/>
          <a:stretch/>
        </p:blipFill>
        <p:spPr bwMode="auto">
          <a:xfrm>
            <a:off x="5507990" y="1758883"/>
            <a:ext cx="3477266" cy="18595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6387" t="16526" r="15715" b="16376"/>
          <a:stretch/>
        </p:blipFill>
        <p:spPr>
          <a:xfrm>
            <a:off x="5885479" y="3753228"/>
            <a:ext cx="2703770" cy="26718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78620" y="6409435"/>
            <a:ext cx="350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http://</a:t>
            </a:r>
            <a:r>
              <a:rPr lang="en-US" sz="900" dirty="0" err="1" smtClean="0"/>
              <a:t>static.rapidonline.com</a:t>
            </a:r>
            <a:r>
              <a:rPr lang="en-US" sz="900" dirty="0" smtClean="0"/>
              <a:t>/</a:t>
            </a:r>
            <a:r>
              <a:rPr lang="en-US" sz="900" dirty="0" err="1" smtClean="0"/>
              <a:t>catalogueimages</a:t>
            </a:r>
            <a:r>
              <a:rPr lang="en-US" sz="900" dirty="0" smtClean="0"/>
              <a:t>/Product/S50-8987P01WL.jpg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8450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Pulley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78" y="5931628"/>
            <a:ext cx="8229600" cy="556383"/>
          </a:xfrm>
        </p:spPr>
        <p:txBody>
          <a:bodyPr>
            <a:noAutofit/>
          </a:bodyPr>
          <a:lstStyle/>
          <a:p>
            <a:r>
              <a:rPr lang="en-US" sz="1600" dirty="0" smtClean="0"/>
              <a:t>Weight of top shade: 0.617 kg </a:t>
            </a:r>
          </a:p>
          <a:p>
            <a:r>
              <a:rPr lang="en-US" sz="1600" dirty="0" smtClean="0"/>
              <a:t>Cable Tension: 2.22 N*</a:t>
            </a:r>
            <a:endParaRPr lang="en-US" sz="1600" dirty="0"/>
          </a:p>
        </p:txBody>
      </p:sp>
      <p:sp>
        <p:nvSpPr>
          <p:cNvPr id="4" name="Block Arc 3"/>
          <p:cNvSpPr/>
          <p:nvPr/>
        </p:nvSpPr>
        <p:spPr>
          <a:xfrm>
            <a:off x="977497" y="3322910"/>
            <a:ext cx="3091833" cy="2527054"/>
          </a:xfrm>
          <a:prstGeom prst="blockArc">
            <a:avLst>
              <a:gd name="adj1" fmla="val 10877837"/>
              <a:gd name="adj2" fmla="val 21509767"/>
              <a:gd name="adj3" fmla="val 31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68315" y="3464015"/>
            <a:ext cx="0" cy="10903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18618" y="4554368"/>
            <a:ext cx="283524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68315" y="3733397"/>
            <a:ext cx="6296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1.12 m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279161" y="4554368"/>
            <a:ext cx="62962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2.24 m</a:t>
            </a:r>
          </a:p>
          <a:p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118618" y="3312207"/>
            <a:ext cx="1500657" cy="122259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440023" y="3053529"/>
            <a:ext cx="468762" cy="410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25748" y="4534798"/>
            <a:ext cx="492870" cy="404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04876" y="303520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</a:t>
            </a:r>
            <a:r>
              <a:rPr lang="en-US" sz="1200" b="1" baseline="-25000" dirty="0" smtClean="0"/>
              <a:t>motor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78470" y="4782661"/>
            <a:ext cx="69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</a:t>
            </a:r>
            <a:r>
              <a:rPr lang="en-US" sz="1200" b="1" baseline="-25000" dirty="0" smtClean="0"/>
              <a:t>cable</a:t>
            </a:r>
            <a:endParaRPr lang="en-US" sz="11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871619" y="3856507"/>
            <a:ext cx="7576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725744" y="3856507"/>
            <a:ext cx="10173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396752" y="3856507"/>
            <a:ext cx="9120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90924" y="3817422"/>
            <a:ext cx="1790167" cy="923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732651" y="3574804"/>
            <a:ext cx="69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</a:t>
            </a:r>
            <a:r>
              <a:rPr lang="en-US" sz="1200" b="1" baseline="-25000" dirty="0" smtClean="0"/>
              <a:t>cable</a:t>
            </a:r>
            <a:endParaRPr lang="en-US" sz="11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396752" y="3610286"/>
            <a:ext cx="927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mgcos45</a:t>
            </a:r>
            <a:r>
              <a:rPr lang="en-US" sz="900" dirty="0" smtClean="0"/>
              <a:t>°</a:t>
            </a:r>
            <a:endParaRPr lang="en-US" sz="900" b="1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6986008" y="3909782"/>
            <a:ext cx="0" cy="505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302925" y="4068774"/>
            <a:ext cx="927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mgsin45</a:t>
            </a:r>
            <a:r>
              <a:rPr lang="en-US" sz="900" dirty="0" smtClean="0"/>
              <a:t>°</a:t>
            </a:r>
            <a:endParaRPr lang="en-US" sz="9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881091" y="3574804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</a:t>
            </a:r>
            <a:r>
              <a:rPr lang="en-US" sz="1200" b="1" baseline="-25000" dirty="0" smtClean="0"/>
              <a:t>motor</a:t>
            </a:r>
            <a:endParaRPr lang="en-US" sz="12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371198" y="4280798"/>
            <a:ext cx="663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Θ</a:t>
            </a:r>
            <a:r>
              <a:rPr lang="en-US" sz="1200" dirty="0" smtClean="0"/>
              <a:t>=45°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2035112" y="5059660"/>
            <a:ext cx="50436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</a:t>
            </a:r>
            <a:r>
              <a:rPr lang="en-US" sz="1600" baseline="-25000" dirty="0" smtClean="0"/>
              <a:t>motor</a:t>
            </a:r>
            <a:r>
              <a:rPr lang="en-US" sz="1600" dirty="0" smtClean="0"/>
              <a:t>=2.22 N+0.617 kg * 9.8 m/s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* </a:t>
            </a:r>
            <a:r>
              <a:rPr lang="en-US" sz="1600" dirty="0" err="1" smtClean="0"/>
              <a:t>cos</a:t>
            </a:r>
            <a:r>
              <a:rPr lang="en-US" sz="1600" dirty="0" smtClean="0"/>
              <a:t>⁡</a:t>
            </a:r>
            <a:r>
              <a:rPr lang="en-US" sz="1600" dirty="0"/>
              <a:t>(45°</a:t>
            </a:r>
            <a:r>
              <a:rPr lang="en-US" sz="1600" dirty="0" smtClean="0"/>
              <a:t>)=3.25 N</a:t>
            </a:r>
            <a:endParaRPr lang="en-US" sz="1600" dirty="0"/>
          </a:p>
          <a:p>
            <a:endParaRPr lang="en-US" sz="1600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2791040" y="5410124"/>
            <a:ext cx="39696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543975" y="5439875"/>
            <a:ext cx="298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649952"/>
              </p:ext>
            </p:extLst>
          </p:nvPr>
        </p:nvGraphicFramePr>
        <p:xfrm>
          <a:off x="484576" y="1802502"/>
          <a:ext cx="390554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773"/>
                <a:gridCol w="1952773"/>
              </a:tblGrid>
              <a:tr h="169943">
                <a:tc gridSpan="2">
                  <a:txBody>
                    <a:bodyPr/>
                    <a:lstStyle/>
                    <a:p>
                      <a:r>
                        <a:rPr lang="en-US" sz="1100" b="0" dirty="0" err="1" smtClean="0"/>
                        <a:t>Tsiny</a:t>
                      </a:r>
                      <a:r>
                        <a:rPr lang="en-US" sz="1100" b="0" dirty="0" smtClean="0"/>
                        <a:t> Worm Gear Motor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9943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1+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$20.00</a:t>
                      </a:r>
                      <a:endParaRPr lang="en-US" sz="1100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9943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Availability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Now</a:t>
                      </a:r>
                      <a:endParaRPr lang="en-US" sz="1100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9943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Lead</a:t>
                      </a:r>
                      <a:r>
                        <a:rPr lang="en-US" sz="1100" b="0" baseline="0" dirty="0" smtClean="0"/>
                        <a:t> Time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3</a:t>
                      </a:r>
                      <a:r>
                        <a:rPr lang="en-US" sz="1100" b="0" baseline="0" dirty="0" smtClean="0"/>
                        <a:t> weeks</a:t>
                      </a:r>
                      <a:endParaRPr lang="en-US" sz="1100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129935"/>
              </p:ext>
            </p:extLst>
          </p:nvPr>
        </p:nvGraphicFramePr>
        <p:xfrm>
          <a:off x="4714254" y="1817627"/>
          <a:ext cx="391505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525"/>
                <a:gridCol w="1957525"/>
              </a:tblGrid>
              <a:tr h="200454">
                <a:tc gridSpan="2">
                  <a:txBody>
                    <a:bodyPr/>
                    <a:lstStyle/>
                    <a:p>
                      <a:r>
                        <a:rPr lang="en-US" sz="1100" b="0" dirty="0" smtClean="0"/>
                        <a:t>V-Belt Pulley Hub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0454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1+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$6.43</a:t>
                      </a:r>
                      <a:endParaRPr lang="en-US" sz="1100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4343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Availability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Now</a:t>
                      </a:r>
                      <a:endParaRPr lang="en-US" sz="1100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9486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Lead</a:t>
                      </a:r>
                      <a:r>
                        <a:rPr lang="en-US" sz="1100" b="0" baseline="0" dirty="0" smtClean="0"/>
                        <a:t> Time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baseline="0" dirty="0" smtClean="0"/>
                        <a:t>2 weeks</a:t>
                      </a:r>
                      <a:endParaRPr lang="en-US" sz="1100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79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Pulley Base Cover</a:t>
            </a:r>
            <a:endParaRPr lang="en-US" dirty="0"/>
          </a:p>
        </p:txBody>
      </p:sp>
      <p:pic>
        <p:nvPicPr>
          <p:cNvPr id="4" name="Picture 3" descr="Screen Shot 2015-11-29 at 6.40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05" y="2189065"/>
            <a:ext cx="3260639" cy="3614388"/>
          </a:xfrm>
          <a:prstGeom prst="rect">
            <a:avLst/>
          </a:prstGeom>
        </p:spPr>
      </p:pic>
      <p:pic>
        <p:nvPicPr>
          <p:cNvPr id="5" name="Picture 4" descr="Screen Shot 2015-11-25 at 1.42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6" y="1906856"/>
            <a:ext cx="3672636" cy="4238370"/>
          </a:xfrm>
          <a:prstGeom prst="rect">
            <a:avLst/>
          </a:prstGeom>
        </p:spPr>
      </p:pic>
      <p:pic>
        <p:nvPicPr>
          <p:cNvPr id="6" name="Picture 5" descr="Screen Shot 2015-11-24 at 10.13.2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6" y="1406266"/>
            <a:ext cx="7288028" cy="54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8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pulley base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20" y="2004362"/>
            <a:ext cx="8916282" cy="4486446"/>
          </a:xfrm>
        </p:spPr>
        <p:txBody>
          <a:bodyPr>
            <a:normAutofit/>
          </a:bodyPr>
          <a:lstStyle/>
          <a:p>
            <a:r>
              <a:rPr lang="en-US" sz="2300" dirty="0" smtClean="0"/>
              <a:t>Custom made piece</a:t>
            </a:r>
          </a:p>
          <a:p>
            <a:r>
              <a:rPr lang="en-US" sz="2300" dirty="0" smtClean="0"/>
              <a:t>3 hole options for latitude considerations</a:t>
            </a:r>
          </a:p>
          <a:p>
            <a:r>
              <a:rPr lang="en-US" sz="2300" dirty="0" smtClean="0"/>
              <a:t>Must be UV resistant, lightweight, inexpensive</a:t>
            </a:r>
          </a:p>
          <a:p>
            <a:endParaRPr lang="en-US" sz="2300" dirty="0"/>
          </a:p>
          <a:p>
            <a:r>
              <a:rPr lang="en-US" sz="2200" dirty="0" smtClean="0"/>
              <a:t>Polycarbonate- UV resistant, strong, </a:t>
            </a:r>
            <a:r>
              <a:rPr lang="en-US" sz="2200" b="1" dirty="0" smtClean="0"/>
              <a:t>expensive</a:t>
            </a:r>
          </a:p>
          <a:p>
            <a:r>
              <a:rPr lang="en-US" sz="2200" dirty="0" err="1"/>
              <a:t>Acrylanitrile</a:t>
            </a:r>
            <a:r>
              <a:rPr lang="en-US" sz="2200" dirty="0"/>
              <a:t>-</a:t>
            </a:r>
            <a:r>
              <a:rPr lang="en-US" sz="2200" dirty="0" err="1"/>
              <a:t>Butabiene</a:t>
            </a:r>
            <a:r>
              <a:rPr lang="en-US" sz="2200" dirty="0"/>
              <a:t>-</a:t>
            </a:r>
            <a:r>
              <a:rPr lang="en-US" sz="2200" dirty="0" smtClean="0"/>
              <a:t>Styrene- inexpensive, </a:t>
            </a:r>
            <a:r>
              <a:rPr lang="en-US" sz="2200" b="1" dirty="0" smtClean="0"/>
              <a:t>not UV resistant</a:t>
            </a:r>
            <a:r>
              <a:rPr lang="en-US" sz="2200" dirty="0" smtClean="0"/>
              <a:t> </a:t>
            </a:r>
          </a:p>
          <a:p>
            <a:r>
              <a:rPr lang="en-US" sz="2300" b="1" dirty="0" smtClean="0"/>
              <a:t>Polycarbonate </a:t>
            </a:r>
            <a:r>
              <a:rPr lang="en-US" sz="2300" b="1" dirty="0" err="1" smtClean="0"/>
              <a:t>Acrylanitrile</a:t>
            </a:r>
            <a:r>
              <a:rPr lang="en-US" sz="2300" b="1" dirty="0" smtClean="0"/>
              <a:t>-</a:t>
            </a:r>
            <a:r>
              <a:rPr lang="en-US" sz="2300" b="1" dirty="0" err="1" smtClean="0"/>
              <a:t>Butabiene</a:t>
            </a:r>
            <a:r>
              <a:rPr lang="en-US" sz="2300" b="1" dirty="0" smtClean="0"/>
              <a:t>-Styrene (PC-ABS)</a:t>
            </a:r>
          </a:p>
          <a:p>
            <a:pPr marL="114300" indent="0">
              <a:buNone/>
            </a:pPr>
            <a:endParaRPr lang="en-US" i="1" dirty="0"/>
          </a:p>
          <a:p>
            <a:r>
              <a:rPr lang="en-US" i="1" dirty="0" smtClean="0"/>
              <a:t>Material cost estimator: $5.65 per part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65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5007" y="0"/>
            <a:ext cx="8261350" cy="1039812"/>
          </a:xfrm>
        </p:spPr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4" y="793204"/>
            <a:ext cx="8567129" cy="591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1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 rot="5400000">
            <a:off x="1733190" y="1303698"/>
            <a:ext cx="1564382" cy="24244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6200000">
            <a:off x="5672074" y="3717932"/>
            <a:ext cx="1561000" cy="24244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5400000">
            <a:off x="5734527" y="1303699"/>
            <a:ext cx="1564383" cy="24244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5400000">
            <a:off x="1734881" y="3717932"/>
            <a:ext cx="1560999" cy="24244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609161" y="2252778"/>
            <a:ext cx="577313" cy="615729"/>
          </a:xfrm>
          <a:prstGeom prst="ellipse">
            <a:avLst/>
          </a:prstGeom>
          <a:solidFill>
            <a:srgbClr val="ECEDD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15368" y="2247456"/>
            <a:ext cx="577313" cy="615729"/>
          </a:xfrm>
          <a:prstGeom prst="ellipse">
            <a:avLst/>
          </a:prstGeom>
          <a:solidFill>
            <a:srgbClr val="ECEDD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09161" y="4704546"/>
            <a:ext cx="577313" cy="615729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25097" y="4704546"/>
            <a:ext cx="577313" cy="61572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94058" y="2222927"/>
            <a:ext cx="577313" cy="615729"/>
          </a:xfrm>
          <a:prstGeom prst="ellipse">
            <a:avLst/>
          </a:prstGeom>
          <a:solidFill>
            <a:srgbClr val="564B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40580" y="2190698"/>
            <a:ext cx="577313" cy="615729"/>
          </a:xfrm>
          <a:prstGeom prst="ellipse">
            <a:avLst/>
          </a:prstGeom>
          <a:solidFill>
            <a:srgbClr val="ECEDD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594058" y="4672059"/>
            <a:ext cx="577313" cy="615729"/>
          </a:xfrm>
          <a:prstGeom prst="ellipse">
            <a:avLst/>
          </a:prstGeom>
          <a:solidFill>
            <a:srgbClr val="564B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40580" y="4686247"/>
            <a:ext cx="577313" cy="615729"/>
          </a:xfrm>
          <a:prstGeom prst="ellipse">
            <a:avLst/>
          </a:prstGeom>
          <a:solidFill>
            <a:srgbClr val="564B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683174" y="2222927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1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92730" y="4672059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1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6135" y="4709843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1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07833" y="2255414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1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14040" y="2234653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29696" y="2189164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12490" y="4703012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2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39252" y="4684713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2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98381" y="3267152"/>
            <a:ext cx="23292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Motor moves shade forward until 1 is dark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1378236" y="5710648"/>
            <a:ext cx="2329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Motor moves shade back until 1 is dark and 2 is light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5297187" y="5710648"/>
            <a:ext cx="23292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Motor moves shade back until 2 is light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399719" y="3267152"/>
            <a:ext cx="23292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Motors do not activate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133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intosh HD:Users:kelseylipman:Desktop:Screen Shot 2015-11-25 at 4.03.41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5626"/>
            <a:ext cx="9144000" cy="49034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6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0889" y="207450"/>
            <a:ext cx="8261350" cy="1039812"/>
          </a:xfrm>
        </p:spPr>
        <p:txBody>
          <a:bodyPr/>
          <a:lstStyle/>
          <a:p>
            <a:r>
              <a:rPr lang="en-US" dirty="0" smtClean="0"/>
              <a:t>Printed circuit board</a:t>
            </a:r>
            <a:endParaRPr lang="en-US" dirty="0"/>
          </a:p>
        </p:txBody>
      </p:sp>
      <p:pic>
        <p:nvPicPr>
          <p:cNvPr id="4" name="Picture 3" descr="Macintosh HD:Users:kelseylipman:Desktop:Senior Design Software/Circuits:Screen Shot 2015-11-15 at 2.30.41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1" y="1051529"/>
            <a:ext cx="8760981" cy="45802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817944"/>
              </p:ext>
            </p:extLst>
          </p:nvPr>
        </p:nvGraphicFramePr>
        <p:xfrm>
          <a:off x="350889" y="4564990"/>
          <a:ext cx="4784240" cy="213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120"/>
                <a:gridCol w="2392120"/>
              </a:tblGrid>
              <a:tr h="263577">
                <a:tc gridSpan="2"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Printed Circuit</a:t>
                      </a:r>
                      <a:r>
                        <a:rPr lang="en-US" sz="1400" b="1" baseline="0" dirty="0" smtClean="0">
                          <a:latin typeface="+mn-lt"/>
                        </a:rPr>
                        <a:t> Board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357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1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$23.11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357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2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$19.32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357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5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$16.10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357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10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$12.89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357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Availability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Now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357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Lead</a:t>
                      </a:r>
                      <a:r>
                        <a:rPr lang="en-US" sz="1400" b="0" baseline="0" dirty="0" smtClean="0">
                          <a:latin typeface="+mn-lt"/>
                        </a:rPr>
                        <a:t> Time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 weeks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35129" y="5980425"/>
            <a:ext cx="396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“PCB Creator” using </a:t>
            </a:r>
            <a:r>
              <a:rPr lang="en-US" sz="1400" dirty="0" err="1" smtClean="0"/>
              <a:t>Fritzing</a:t>
            </a:r>
            <a:r>
              <a:rPr lang="en-US" sz="1400" dirty="0" smtClean="0"/>
              <a:t> to create and estimate design and cost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913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Waterproof Casing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255673"/>
          </a:xfrm>
        </p:spPr>
        <p:txBody>
          <a:bodyPr/>
          <a:lstStyle/>
          <a:p>
            <a:r>
              <a:rPr lang="en-US" dirty="0" smtClean="0"/>
              <a:t>Entire Device must be weatherproof</a:t>
            </a:r>
          </a:p>
          <a:p>
            <a:pPr lvl="1"/>
            <a:r>
              <a:rPr lang="en-US" dirty="0" smtClean="0"/>
              <a:t>Polycarbonate </a:t>
            </a:r>
            <a:r>
              <a:rPr lang="en-US" b="1" dirty="0" smtClean="0"/>
              <a:t>electronics </a:t>
            </a:r>
            <a:r>
              <a:rPr lang="en-US" dirty="0" smtClean="0"/>
              <a:t>enclosures </a:t>
            </a:r>
          </a:p>
          <a:p>
            <a:pPr lvl="1"/>
            <a:r>
              <a:rPr lang="en-US" dirty="0" smtClean="0"/>
              <a:t>Sized based on contents</a:t>
            </a:r>
          </a:p>
          <a:p>
            <a:pPr lvl="1"/>
            <a:endParaRPr lang="en-US" u="sng" dirty="0" smtClean="0"/>
          </a:p>
          <a:p>
            <a:pPr marL="41148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31606" y="3206075"/>
            <a:ext cx="209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Battery Enclosure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8439" y="2941425"/>
            <a:ext cx="250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64B3C"/>
                </a:solidFill>
              </a:rPr>
              <a:t>Electronics Enclosure</a:t>
            </a:r>
            <a:endParaRPr lang="en-US" b="1" dirty="0">
              <a:solidFill>
                <a:srgbClr val="564B3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073" y="3575407"/>
            <a:ext cx="3544029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srgbClr val="564B3C"/>
                </a:solidFill>
              </a:rPr>
              <a:t>Water/weatherproof</a:t>
            </a:r>
          </a:p>
          <a:p>
            <a:pPr marL="285750" indent="-285750" algn="ctr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srgbClr val="564B3C"/>
                </a:solidFill>
              </a:rPr>
              <a:t>Battery is 151 x 102 x 94 mm</a:t>
            </a:r>
          </a:p>
          <a:p>
            <a:pPr marL="285750" indent="-285750" algn="ctr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srgbClr val="564B3C"/>
                </a:solidFill>
              </a:rPr>
              <a:t>Chosen enclosure is </a:t>
            </a:r>
          </a:p>
          <a:p>
            <a:pPr algn="ctr">
              <a:lnSpc>
                <a:spcPct val="130000"/>
              </a:lnSpc>
            </a:pPr>
            <a:r>
              <a:rPr lang="en-US" dirty="0">
                <a:solidFill>
                  <a:srgbClr val="564B3C"/>
                </a:solidFill>
              </a:rPr>
              <a:t>167.39 x 116.59 x 108.46 mm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1872" y="3206075"/>
            <a:ext cx="3544029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Water/weatherproof</a:t>
            </a:r>
          </a:p>
          <a:p>
            <a:pPr marL="285750" indent="-285750" algn="ctr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Must be clear </a:t>
            </a:r>
          </a:p>
          <a:p>
            <a:pPr marL="285750" indent="-285750" algn="ctr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PCB is at least 30.25 cm</a:t>
            </a:r>
            <a:r>
              <a:rPr lang="en-US" baseline="30000" dirty="0" smtClean="0">
                <a:solidFill>
                  <a:schemeClr val="tx2"/>
                </a:solidFill>
              </a:rPr>
              <a:t>2</a:t>
            </a:r>
          </a:p>
          <a:p>
            <a:pPr marL="285750" indent="-285750" algn="ctr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Chosen enclosure is </a:t>
            </a:r>
          </a:p>
          <a:p>
            <a:pPr algn="ctr">
              <a:lnSpc>
                <a:spcPct val="130000"/>
              </a:lnSpc>
            </a:pPr>
            <a:r>
              <a:rPr lang="en-US" dirty="0" smtClean="0">
                <a:solidFill>
                  <a:schemeClr val="tx2"/>
                </a:solidFill>
              </a:rPr>
              <a:t>114.30 x 114.30 x 61.98 mm</a:t>
            </a:r>
            <a:r>
              <a:rPr lang="en-US" dirty="0" smtClean="0">
                <a:solidFill>
                  <a:schemeClr val="tx2"/>
                </a:solidFill>
                <a:effectLst/>
              </a:rPr>
              <a:t> </a:t>
            </a:r>
            <a:endParaRPr lang="en-US" dirty="0" smtClean="0">
              <a:solidFill>
                <a:schemeClr val="tx2"/>
              </a:solidFill>
            </a:endParaRPr>
          </a:p>
          <a:p>
            <a:pPr algn="ctr">
              <a:lnSpc>
                <a:spcPct val="13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221187"/>
              </p:ext>
            </p:extLst>
          </p:nvPr>
        </p:nvGraphicFramePr>
        <p:xfrm>
          <a:off x="301216" y="5226576"/>
          <a:ext cx="4143014" cy="1406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07"/>
                <a:gridCol w="2071507"/>
              </a:tblGrid>
              <a:tr h="327075"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Battery Enclosure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98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1-9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37.40 USD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8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10-49</a:t>
                      </a:r>
                      <a:endParaRPr lang="en-US" sz="1200" b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35.53 USD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8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50-99</a:t>
                      </a:r>
                      <a:endParaRPr lang="en-US" sz="1200" b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33.76 USD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8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100-249</a:t>
                      </a:r>
                      <a:endParaRPr lang="en-US" sz="1200" b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32.40 USD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8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Availability</a:t>
                      </a:r>
                      <a:endParaRPr lang="en-US" sz="1200" b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Now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8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Lead Time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1-2 weeks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56884"/>
              </p:ext>
            </p:extLst>
          </p:nvPr>
        </p:nvGraphicFramePr>
        <p:xfrm>
          <a:off x="4704076" y="5147943"/>
          <a:ext cx="4143014" cy="158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07"/>
                <a:gridCol w="2071507"/>
              </a:tblGrid>
              <a:tr h="327075"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Electronics Enclosure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98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1-9</a:t>
                      </a: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18.00 USD</a:t>
                      </a:r>
                      <a:endParaRPr lang="en-US" sz="1100" b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8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10-49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15.56 USD</a:t>
                      </a:r>
                    </a:p>
                  </a:txBody>
                  <a:tcPr marL="68580" marR="68580" marT="0" marB="0"/>
                </a:tc>
              </a:tr>
              <a:tr h="1798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50-100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13.52 USD</a:t>
                      </a:r>
                    </a:p>
                  </a:txBody>
                  <a:tcPr marL="68580" marR="68580" marT="0" marB="0"/>
                </a:tc>
              </a:tr>
              <a:tr h="1798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100-500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11.94 USD</a:t>
                      </a:r>
                    </a:p>
                  </a:txBody>
                  <a:tcPr marL="68580" marR="68580" marT="0" marB="0"/>
                </a:tc>
              </a:tr>
              <a:tr h="1798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500-1000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10.90 USD</a:t>
                      </a:r>
                    </a:p>
                  </a:txBody>
                  <a:tcPr marL="68580" marR="68580" marT="0" marB="0"/>
                </a:tc>
              </a:tr>
              <a:tr h="1798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Availability</a:t>
                      </a: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Now</a:t>
                      </a: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8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Lead Time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1-2 weeks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00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Enclosure</a:t>
            </a:r>
            <a:endParaRPr lang="en-US" dirty="0"/>
          </a:p>
        </p:txBody>
      </p:sp>
      <p:pic>
        <p:nvPicPr>
          <p:cNvPr id="4" name="Picture 3" descr="Screen Shot 2015-11-29 at 10.21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4" y="1684987"/>
            <a:ext cx="7593540" cy="48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9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General outline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-173825" y="1977588"/>
            <a:ext cx="9476850" cy="436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40000"/>
              </a:lnSpc>
              <a:buFont typeface="Arial"/>
              <a:buChar char="•"/>
            </a:pP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Need, Scope, and Design Requirements</a:t>
            </a:r>
          </a:p>
          <a:p>
            <a:pPr marL="285750" indent="-285750" algn="ctr">
              <a:lnSpc>
                <a:spcPct val="140000"/>
              </a:lnSpc>
              <a:buFont typeface="Arial"/>
              <a:buChar char="•"/>
            </a:pP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Overview of Design</a:t>
            </a:r>
          </a:p>
          <a:p>
            <a:pPr marL="285750" indent="-285750" algn="ctr">
              <a:lnSpc>
                <a:spcPct val="140000"/>
              </a:lnSpc>
              <a:buFont typeface="Arial"/>
              <a:buChar char="•"/>
            </a:pP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Specific Details and Feasibility</a:t>
            </a:r>
          </a:p>
          <a:p>
            <a:pPr marL="285750" indent="-285750" algn="ctr">
              <a:lnSpc>
                <a:spcPct val="140000"/>
              </a:lnSpc>
              <a:buFont typeface="Arial"/>
              <a:buChar char="•"/>
            </a:pP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Parts and Materials </a:t>
            </a:r>
          </a:p>
          <a:p>
            <a:pPr marL="285750" indent="-285750" algn="ctr">
              <a:lnSpc>
                <a:spcPct val="140000"/>
              </a:lnSpc>
              <a:buFont typeface="Arial"/>
              <a:buChar char="•"/>
            </a:pP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Conclusions</a:t>
            </a:r>
          </a:p>
          <a:p>
            <a:pPr marL="285750" indent="-285750" algn="ctr">
              <a:lnSpc>
                <a:spcPct val="120000"/>
              </a:lnSpc>
              <a:buFont typeface="Arial"/>
              <a:buChar char="•"/>
            </a:pPr>
            <a:endParaRPr lang="en-US" sz="3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6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379429"/>
              </p:ext>
            </p:extLst>
          </p:nvPr>
        </p:nvGraphicFramePr>
        <p:xfrm>
          <a:off x="0" y="706394"/>
          <a:ext cx="9143996" cy="6199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468"/>
                <a:gridCol w="997066"/>
                <a:gridCol w="997066"/>
                <a:gridCol w="997066"/>
                <a:gridCol w="997066"/>
                <a:gridCol w="997066"/>
                <a:gridCol w="997066"/>
                <a:gridCol w="997066"/>
                <a:gridCol w="997066"/>
              </a:tblGrid>
              <a:tr h="314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Quantity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Price/Unit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 Cost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Lead Time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Supplier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Supplier Part Number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Weight/Unit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 Weight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Worm Gear Motor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20.00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40.00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 weeks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Tsiny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TS-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40GZ868505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0.391 kg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0.782 kg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9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V-Belt Pulley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6.43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12.86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 weeks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Rapid Electronics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MODELCRAFT-50-8987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69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Cable Reel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15.00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30.00 USD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3-5 days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Ametek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ML-4575-13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3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Fiberglass Pole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4.80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9.60 USD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3-4 weeks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Uni Composite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0.2595 kg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0.518 kg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Light Sensor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4.76 USD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9.52 USD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1-7 days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Adrafruit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TSL2561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Rechargeable Battery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23.75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23.75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1-2 days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Power Sonic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PS-12100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3.69 kg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3.69 kg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Solar Panel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29.86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29.86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3-5 days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Universal Power Group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UPG87511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0.365 kg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0.365 kg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Base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5.65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22.60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 weeks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0.20 kg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0.80 kg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1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Fabric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6.75 USD/yard</a:t>
                      </a:r>
                      <a:endParaRPr lang="en-US" sz="10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33.75 USD</a:t>
                      </a:r>
                      <a:endParaRPr lang="en-US" sz="10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week</a:t>
                      </a:r>
                      <a:endParaRPr lang="en-US" sz="10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Sun-Dura</a:t>
                      </a:r>
                      <a:endParaRPr lang="en-US" sz="1000" b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 b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0.540 kg</a:t>
                      </a:r>
                      <a:endParaRPr lang="en-US" sz="10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0.540 kg</a:t>
                      </a:r>
                      <a:endParaRPr lang="en-US" sz="10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Waterproof Casing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10.37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10.37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1-2 weeks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Polycase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ML-441508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0.27 kg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0.27 kg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Shock Cording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5.35 USD/5ft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5.35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week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Paracord Planet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B00HAMHU9A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Para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Cording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5.49 USD/5ft</a:t>
                      </a:r>
                      <a:endParaRPr lang="en-US" sz="1000" b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5.49USD</a:t>
                      </a:r>
                      <a:endParaRPr lang="en-US" sz="1000" b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week</a:t>
                      </a:r>
                      <a:endParaRPr lang="en-US" sz="10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Paracord Planet</a:t>
                      </a:r>
                      <a:endParaRPr lang="en-US" sz="1000" b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B00KXELTQ2</a:t>
                      </a:r>
                      <a:endParaRPr lang="en-US" sz="10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 b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0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9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Printed Circuit Board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12.89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12.89 USD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14+ days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Fritzing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H-Bridge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1.58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1.58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week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Texas Instruments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L239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Microcontroller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1.63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1.63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week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Atmel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ATMEGA 328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Voltage Regulator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0.59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0.59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week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Texas Instruments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LM7805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0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 pf Capacitors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0.25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0.50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week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SparkFun Electronics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COM-0857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9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 kOhm Resistor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0.25 USD</a:t>
                      </a:r>
                      <a:endParaRPr lang="en-US" sz="1000" b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0.25 USD</a:t>
                      </a:r>
                      <a:endParaRPr lang="en-US" sz="1000" b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week</a:t>
                      </a:r>
                      <a:endParaRPr lang="en-US" sz="10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SparkFun Electronics</a:t>
                      </a:r>
                      <a:endParaRPr lang="en-US" sz="1000" b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COM-08374</a:t>
                      </a:r>
                      <a:endParaRPr lang="en-US" sz="10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 MHz Clock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0.95 USD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0.95 USD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week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SparkFun Electronics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COM-00536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14073" y="134894"/>
            <a:ext cx="850731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Bill of materials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0" y="1950010"/>
            <a:ext cx="1152000" cy="117972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3989937"/>
            <a:ext cx="1152000" cy="62114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478" y="4994529"/>
            <a:ext cx="1152000" cy="1853993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2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and safety concerns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 significant safety concerns for users</a:t>
            </a:r>
          </a:p>
          <a:p>
            <a:pPr lvl="1"/>
            <a:r>
              <a:rPr lang="en-US" sz="2400" dirty="0" smtClean="0"/>
              <a:t>All electronics set up and enclosed</a:t>
            </a:r>
          </a:p>
          <a:p>
            <a:pPr lvl="1"/>
            <a:r>
              <a:rPr lang="en-US" sz="2400" dirty="0" smtClean="0"/>
              <a:t>Wiring enclosed in fabric seams 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5000" l="2477" r="95721">
                        <a14:foregroundMark x1="49324" y1="85000" x2="49324" y2="85000"/>
                        <a14:foregroundMark x1="54392" y1="83148" x2="54392" y2="83148"/>
                        <a14:foregroundMark x1="32995" y1="87963" x2="32995" y2="87963"/>
                        <a14:foregroundMark x1="39189" y1="75741" x2="39189" y2="75741"/>
                        <a14:foregroundMark x1="46622" y1="75741" x2="46622" y2="75741"/>
                        <a14:foregroundMark x1="30068" y1="70000" x2="30068" y2="70000"/>
                        <a14:foregroundMark x1="23761" y1="78148" x2="23761" y2="78148"/>
                        <a14:foregroundMark x1="22860" y1="89444" x2="22860" y2="89444"/>
                        <a14:foregroundMark x1="40428" y1="86481" x2="40428" y2="86481"/>
                        <a14:foregroundMark x1="25563" y1="58148" x2="25563" y2="58148"/>
                        <a14:foregroundMark x1="19932" y1="57222" x2="19932" y2="57222"/>
                      </a14:backgroundRemoval>
                    </a14:imgEffect>
                  </a14:imgLayer>
                </a14:imgProps>
              </a:ext>
            </a:extLst>
          </a:blip>
          <a:srcRect t="51333" r="36763"/>
          <a:stretch/>
        </p:blipFill>
        <p:spPr>
          <a:xfrm>
            <a:off x="1360762" y="3437678"/>
            <a:ext cx="5744528" cy="268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77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ethical </a:t>
            </a:r>
            <a:r>
              <a:rPr lang="en-US" dirty="0" smtClean="0"/>
              <a:t>Considerations and Intellectual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0680"/>
            <a:ext cx="8229600" cy="437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 ethical considerations</a:t>
            </a:r>
          </a:p>
          <a:p>
            <a:pPr marL="114300" indent="0">
              <a:lnSpc>
                <a:spcPct val="120000"/>
              </a:lnSpc>
              <a:buNone/>
            </a:pP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IP in custom designed components and whole device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Most components are patented parts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Combination of all parts form a novel solution of UV protection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536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Fulfillment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87700"/>
            <a:ext cx="8229600" cy="41782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were met </a:t>
            </a:r>
          </a:p>
          <a:p>
            <a:r>
              <a:rPr lang="en-US" sz="2800" dirty="0" smtClean="0"/>
              <a:t>Others set in the coding</a:t>
            </a:r>
          </a:p>
          <a:p>
            <a:r>
              <a:rPr lang="en-US" sz="2800" dirty="0"/>
              <a:t>Weight is slightly over max carried weight</a:t>
            </a:r>
          </a:p>
          <a:p>
            <a:pPr lvl="1"/>
            <a:r>
              <a:rPr lang="en-US" sz="2400" dirty="0"/>
              <a:t>Still significantly under max wheeled </a:t>
            </a:r>
            <a:r>
              <a:rPr lang="en-US" sz="2400" dirty="0" smtClean="0"/>
              <a:t>weight</a:t>
            </a:r>
          </a:p>
          <a:p>
            <a:r>
              <a:rPr lang="en-US" sz="2800" dirty="0"/>
              <a:t>Cost </a:t>
            </a:r>
            <a:r>
              <a:rPr lang="en-US" sz="2800" dirty="0" smtClean="0"/>
              <a:t>went $51.54 above our set minimum</a:t>
            </a:r>
          </a:p>
          <a:p>
            <a:r>
              <a:rPr lang="en-US" sz="2800" dirty="0" smtClean="0"/>
              <a:t>Further exploration could solve these problems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9887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Parts are expensive! </a:t>
            </a:r>
          </a:p>
          <a:p>
            <a:pPr lvl="1"/>
            <a:r>
              <a:rPr lang="en-US" dirty="0"/>
              <a:t>And </a:t>
            </a:r>
            <a:r>
              <a:rPr lang="en-US" dirty="0" smtClean="0"/>
              <a:t>heavy</a:t>
            </a:r>
          </a:p>
          <a:p>
            <a:r>
              <a:rPr lang="en-US" dirty="0" smtClean="0"/>
              <a:t>Timeframe limited success of prototype and planning</a:t>
            </a:r>
          </a:p>
          <a:p>
            <a:r>
              <a:rPr lang="en-US" dirty="0" smtClean="0"/>
              <a:t>Learned to depend on group and work around busy schedules</a:t>
            </a:r>
          </a:p>
          <a:p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FUTURE DIRECTION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Decrease price and weight of device and components</a:t>
            </a:r>
          </a:p>
          <a:p>
            <a:r>
              <a:rPr lang="en-US" dirty="0" smtClean="0"/>
              <a:t>Will depend on time commitments and schedules next 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7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171409"/>
            <a:ext cx="8229600" cy="437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Team members </a:t>
            </a:r>
            <a:r>
              <a:rPr lang="en-US" sz="2800" dirty="0" err="1" smtClean="0"/>
              <a:t>Shilpi</a:t>
            </a:r>
            <a:r>
              <a:rPr lang="en-US" sz="2800" dirty="0" smtClean="0"/>
              <a:t> and Kelsey</a:t>
            </a:r>
          </a:p>
          <a:p>
            <a:r>
              <a:rPr lang="en-US" sz="2800" dirty="0" smtClean="0"/>
              <a:t>Dr. Frank Yin for the opportunity to solve his proposed problem </a:t>
            </a:r>
          </a:p>
          <a:p>
            <a:r>
              <a:rPr lang="en-US" sz="2800" dirty="0" smtClean="0"/>
              <a:t>Professor Silva and TA Joseph Humphreys for support throughout the process</a:t>
            </a:r>
          </a:p>
          <a:p>
            <a:endParaRPr lang="en-US" dirty="0" smtClean="0"/>
          </a:p>
          <a:p>
            <a:pPr marL="114300" indent="0" algn="ctr">
              <a:buNone/>
            </a:pPr>
            <a:r>
              <a:rPr lang="en-US" sz="4400" dirty="0" smtClean="0"/>
              <a:t>Thank You!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240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0987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73" y="354146"/>
            <a:ext cx="8507317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Overview of need and scope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55218"/>
              </p:ext>
            </p:extLst>
          </p:nvPr>
        </p:nvGraphicFramePr>
        <p:xfrm>
          <a:off x="603351" y="1619340"/>
          <a:ext cx="7882460" cy="502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974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854471"/>
              </p:ext>
            </p:extLst>
          </p:nvPr>
        </p:nvGraphicFramePr>
        <p:xfrm>
          <a:off x="725660" y="503373"/>
          <a:ext cx="7590482" cy="632426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460680"/>
                <a:gridCol w="1117395"/>
                <a:gridCol w="1438583"/>
                <a:gridCol w="2573824"/>
              </a:tblGrid>
              <a:tr h="2020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Attributes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Units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Specific Values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Notes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</a:tr>
              <a:tr h="2777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Temperature Range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Degrees C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-40 to 58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</a:tr>
              <a:tr h="2777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Cost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</a:tr>
              <a:tr h="2777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Low Cost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USD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&lt; 200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</a:tr>
              <a:tr h="2777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Protection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</a:tr>
              <a:tr h="2777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UV Protective Material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UPF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&gt; 30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</a:tr>
              <a:tr h="3675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Water Resistant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&lt; 3% moisture regain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</a:tr>
              <a:tr h="2777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Light Weight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</a:tr>
              <a:tr h="2777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If Carried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kg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&lt; 4.5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</a:tr>
              <a:tr h="2777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If Wheeled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kg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&lt; 13.6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</a:tr>
              <a:tr h="2777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Easy to Use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</a:tr>
              <a:tr h="2777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Set up time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minutes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 5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</a:tr>
              <a:tr h="2777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Extended periods of use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hours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&gt; 8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</a:tr>
              <a:tr h="3675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Use on multiple types </a:t>
                      </a:r>
                      <a:r>
                        <a:rPr lang="en-US" sz="1200" dirty="0" smtClean="0">
                          <a:effectLst/>
                        </a:rPr>
                        <a:t>of terrain          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 able to stand on grass, sand, and impenetrable surfaces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</a:tr>
              <a:tr h="2777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Wind Resistant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km/hr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&gt; 64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</a:tr>
              <a:tr h="2777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Minimum Lifetime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years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</a:tr>
              <a:tr h="2777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Shadow to fit 2 adults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meters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&gt; 1.2 x 1.8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</a:tr>
              <a:tr h="1879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Minimum Height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meters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1.12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</a:tr>
              <a:tr h="2777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Movement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</a:tr>
              <a:tr h="2777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Adjusting time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seconds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&lt; 60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</a:tr>
              <a:tr h="3675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Sensors check shade periodically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minutes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</a:tr>
              <a:tr h="2777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Solar powered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244" marR="61244" marT="8506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-5260"/>
            <a:ext cx="6949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6B7D72"/>
                </a:solidFill>
                <a:latin typeface="+mj-lt"/>
              </a:rPr>
              <a:t>DESIGN REQUIREMENTS</a:t>
            </a:r>
            <a:endParaRPr lang="en-US" sz="3000" dirty="0">
              <a:solidFill>
                <a:srgbClr val="6B7D7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284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General Design</a:t>
            </a:r>
            <a:endParaRPr lang="en-US" sz="4000" dirty="0"/>
          </a:p>
        </p:txBody>
      </p:sp>
      <p:pic>
        <p:nvPicPr>
          <p:cNvPr id="4" name="Picture 3" descr="Screen Shot 2015-11-29 at 6.39.1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 b="4754"/>
          <a:stretch/>
        </p:blipFill>
        <p:spPr>
          <a:xfrm>
            <a:off x="685800" y="1622457"/>
            <a:ext cx="7770880" cy="5068275"/>
          </a:xfrm>
          <a:prstGeom prst="rect">
            <a:avLst/>
          </a:prstGeom>
        </p:spPr>
      </p:pic>
      <p:pic>
        <p:nvPicPr>
          <p:cNvPr id="6" name="Picture 5" descr="2d devic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6"/>
          <a:stretch/>
        </p:blipFill>
        <p:spPr>
          <a:xfrm>
            <a:off x="250635" y="-250675"/>
            <a:ext cx="8686800" cy="76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4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Fabric</a:t>
            </a:r>
            <a:endParaRPr lang="en-US" sz="4800" dirty="0"/>
          </a:p>
        </p:txBody>
      </p:sp>
      <p:pic>
        <p:nvPicPr>
          <p:cNvPr id="3" name="Picture 2" descr="Screen Shot 2015-11-29 at 6.39.1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 b="4754"/>
          <a:stretch/>
        </p:blipFill>
        <p:spPr>
          <a:xfrm>
            <a:off x="5447174" y="3412318"/>
            <a:ext cx="2930282" cy="1911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0479" y="1706082"/>
            <a:ext cx="6799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Sun Dura Marine Awning Fabric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Marine Grade Polyester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Used for base material and shade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Inexpensive, lightweight, UV resistant, water repellent…</a:t>
            </a:r>
            <a:endParaRPr lang="en-US" dirty="0"/>
          </a:p>
        </p:txBody>
      </p:sp>
      <p:pic>
        <p:nvPicPr>
          <p:cNvPr id="5" name="Picture 4" descr="Screen Shot 2015-12-04 at 12.27.57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"/>
          <a:stretch/>
        </p:blipFill>
        <p:spPr>
          <a:xfrm>
            <a:off x="801262" y="3052987"/>
            <a:ext cx="3984023" cy="259514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005736"/>
              </p:ext>
            </p:extLst>
          </p:nvPr>
        </p:nvGraphicFramePr>
        <p:xfrm>
          <a:off x="1257260" y="5838255"/>
          <a:ext cx="6004058" cy="8741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02029"/>
                <a:gridCol w="3002029"/>
              </a:tblGrid>
              <a:tr h="282317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1-10</a:t>
                      </a:r>
                      <a:r>
                        <a:rPr lang="en-US" sz="1300" b="1" baseline="0" dirty="0" smtClean="0"/>
                        <a:t> yards</a:t>
                      </a:r>
                      <a:endParaRPr lang="en-US" sz="13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$6.75 per yard</a:t>
                      </a:r>
                      <a:endParaRPr lang="en-US" sz="13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7794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Availability</a:t>
                      </a:r>
                      <a:endParaRPr lang="en-US" sz="13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Now</a:t>
                      </a:r>
                      <a:endParaRPr lang="en-US" sz="13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037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Lead</a:t>
                      </a:r>
                      <a:r>
                        <a:rPr lang="en-US" sz="1300" b="1" baseline="0" dirty="0" smtClean="0"/>
                        <a:t> Time</a:t>
                      </a:r>
                      <a:endParaRPr lang="en-US" sz="13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7 Days</a:t>
                      </a:r>
                      <a:endParaRPr lang="en-US" sz="13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927082" y="3142781"/>
            <a:ext cx="885214" cy="5772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928534" y="4921074"/>
            <a:ext cx="665567" cy="7007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86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609" y="1099872"/>
            <a:ext cx="8775161" cy="7079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900" dirty="0"/>
              <a:t>Fabric </a:t>
            </a:r>
            <a:r>
              <a:rPr lang="en-US" sz="1900" dirty="0" smtClean="0"/>
              <a:t>width </a:t>
            </a:r>
            <a:r>
              <a:rPr lang="en-US" sz="1900" dirty="0"/>
              <a:t>of 58 in (1.4732 </a:t>
            </a:r>
            <a:r>
              <a:rPr lang="en-US" sz="1900" dirty="0" smtClean="0"/>
              <a:t>m), purchased </a:t>
            </a:r>
            <a:r>
              <a:rPr lang="en-US" sz="1900" b="1" dirty="0"/>
              <a:t>per yard </a:t>
            </a:r>
            <a:r>
              <a:rPr lang="en-US" sz="1900" dirty="0"/>
              <a:t>(1 yard = 0.9144 m) </a:t>
            </a:r>
            <a:endParaRPr lang="en-US" sz="1900" dirty="0" smtClean="0"/>
          </a:p>
          <a:p>
            <a:pPr algn="ctr">
              <a:lnSpc>
                <a:spcPct val="130000"/>
              </a:lnSpc>
            </a:pPr>
            <a:r>
              <a:rPr lang="en-US" sz="1900" dirty="0" smtClean="0"/>
              <a:t>Top </a:t>
            </a:r>
            <a:r>
              <a:rPr lang="en-US" sz="1900" dirty="0"/>
              <a:t>Shade Dimensions including seams: 1.2962 x 1.75 m </a:t>
            </a:r>
            <a:endParaRPr lang="en-US" sz="1900" dirty="0" smtClean="0"/>
          </a:p>
          <a:p>
            <a:pPr algn="ctr">
              <a:lnSpc>
                <a:spcPct val="130000"/>
              </a:lnSpc>
            </a:pPr>
            <a:r>
              <a:rPr lang="en-US" sz="1900" dirty="0" smtClean="0"/>
              <a:t>Top Shade Surface Area: </a:t>
            </a:r>
            <a:r>
              <a:rPr lang="en-US" sz="1900" dirty="0"/>
              <a:t>1.296 ∗ 1.75 = 2.2792 </a:t>
            </a:r>
            <a:r>
              <a:rPr lang="en-US" sz="1900" dirty="0" smtClean="0"/>
              <a:t>𝑚</a:t>
            </a:r>
            <a:r>
              <a:rPr lang="en-US" sz="1900" baseline="30000" dirty="0" smtClean="0"/>
              <a:t>2</a:t>
            </a:r>
          </a:p>
          <a:p>
            <a:pPr algn="ctr">
              <a:lnSpc>
                <a:spcPct val="130000"/>
              </a:lnSpc>
            </a:pPr>
            <a:r>
              <a:rPr lang="en-US" sz="1900" dirty="0" smtClean="0"/>
              <a:t>1.75 m = </a:t>
            </a:r>
            <a:r>
              <a:rPr lang="en-US" sz="1900" dirty="0"/>
              <a:t>1.91 </a:t>
            </a:r>
            <a:r>
              <a:rPr lang="en-US" sz="1900" dirty="0" smtClean="0"/>
              <a:t>yards→ </a:t>
            </a:r>
            <a:r>
              <a:rPr lang="en-US" sz="1900" b="1" dirty="0" smtClean="0"/>
              <a:t>2 yards must be purchased</a:t>
            </a:r>
            <a:endParaRPr lang="en-US" sz="1900" dirty="0"/>
          </a:p>
          <a:p>
            <a:pPr algn="ctr">
              <a:lnSpc>
                <a:spcPct val="130000"/>
              </a:lnSpc>
            </a:pPr>
            <a:r>
              <a:rPr lang="en-US" sz="1900" dirty="0" smtClean="0"/>
              <a:t>Base </a:t>
            </a:r>
            <a:r>
              <a:rPr lang="en-US" sz="1900" dirty="0"/>
              <a:t>Dimensions including seams: 1.2962 x 2.3162 m </a:t>
            </a:r>
            <a:endParaRPr lang="en-US" sz="1900" dirty="0" smtClean="0"/>
          </a:p>
          <a:p>
            <a:pPr algn="ctr">
              <a:lnSpc>
                <a:spcPct val="130000"/>
              </a:lnSpc>
            </a:pPr>
            <a:r>
              <a:rPr lang="en-US" sz="1900" dirty="0" smtClean="0"/>
              <a:t>2.3162 m </a:t>
            </a:r>
            <a:r>
              <a:rPr lang="en-US" sz="1900" dirty="0"/>
              <a:t>= 2.533 </a:t>
            </a:r>
            <a:r>
              <a:rPr lang="en-US" sz="1900" dirty="0" smtClean="0"/>
              <a:t>yards </a:t>
            </a:r>
            <a:r>
              <a:rPr lang="en-US" sz="1900" dirty="0"/>
              <a:t>→ </a:t>
            </a:r>
            <a:r>
              <a:rPr lang="en-US" sz="1900" b="1" dirty="0"/>
              <a:t>3</a:t>
            </a:r>
            <a:r>
              <a:rPr lang="en-US" sz="1900" b="1" dirty="0" smtClean="0"/>
              <a:t> yards must be purchased</a:t>
            </a:r>
          </a:p>
          <a:p>
            <a:pPr algn="ctr">
              <a:lnSpc>
                <a:spcPct val="130000"/>
              </a:lnSpc>
            </a:pPr>
            <a:endParaRPr lang="en-US" sz="2000" dirty="0" smtClean="0">
              <a:cs typeface="Arial"/>
            </a:endParaRPr>
          </a:p>
          <a:p>
            <a:pPr algn="ctr">
              <a:lnSpc>
                <a:spcPct val="130000"/>
              </a:lnSpc>
            </a:pPr>
            <a:r>
              <a:rPr lang="en-US" sz="1900" dirty="0" smtClean="0">
                <a:cs typeface="Arial"/>
              </a:rPr>
              <a:t>Weight of Fabric 7 </a:t>
            </a:r>
            <a:r>
              <a:rPr lang="en-US" sz="1900" dirty="0" err="1" smtClean="0">
                <a:cs typeface="Arial"/>
              </a:rPr>
              <a:t>oz</a:t>
            </a:r>
            <a:r>
              <a:rPr lang="en-US" sz="1900" dirty="0" smtClean="0">
                <a:cs typeface="Arial"/>
              </a:rPr>
              <a:t>/yard = </a:t>
            </a:r>
            <a:r>
              <a:rPr lang="en-US" sz="1900" b="1" dirty="0" smtClean="0">
                <a:cs typeface="Arial"/>
              </a:rPr>
              <a:t>0.237 kg/m</a:t>
            </a:r>
            <a:r>
              <a:rPr lang="en-US" sz="1900" b="1" baseline="30000" dirty="0" smtClean="0">
                <a:cs typeface="Arial"/>
              </a:rPr>
              <a:t>2</a:t>
            </a:r>
            <a:endParaRPr lang="en-US" sz="1900" b="1" dirty="0" smtClean="0">
              <a:cs typeface="Arial"/>
            </a:endParaRPr>
          </a:p>
          <a:p>
            <a:pPr algn="ctr">
              <a:lnSpc>
                <a:spcPct val="130000"/>
              </a:lnSpc>
            </a:pPr>
            <a:r>
              <a:rPr lang="en-US" sz="1900" dirty="0" smtClean="0">
                <a:cs typeface="Arial"/>
              </a:rPr>
              <a:t>Weight of Top Shade: 0.237 kg ∗ 2.2792 m</a:t>
            </a:r>
            <a:r>
              <a:rPr lang="en-US" sz="1900" baseline="30000" dirty="0" smtClean="0">
                <a:cs typeface="Arial"/>
              </a:rPr>
              <a:t>2</a:t>
            </a:r>
            <a:r>
              <a:rPr lang="en-US" sz="1900" dirty="0" smtClean="0">
                <a:cs typeface="Arial"/>
              </a:rPr>
              <a:t>  = 0.617 kg/m</a:t>
            </a:r>
            <a:r>
              <a:rPr lang="en-US" sz="1900" baseline="30000" dirty="0" smtClean="0">
                <a:cs typeface="Arial"/>
              </a:rPr>
              <a:t>2</a:t>
            </a:r>
            <a:endParaRPr lang="en-US" sz="1900" dirty="0" smtClean="0">
              <a:cs typeface="Arial"/>
            </a:endParaRPr>
          </a:p>
          <a:p>
            <a:pPr algn="ctr">
              <a:lnSpc>
                <a:spcPct val="130000"/>
              </a:lnSpc>
            </a:pPr>
            <a:r>
              <a:rPr lang="en-US" sz="1900" dirty="0" smtClean="0">
                <a:cs typeface="Arial"/>
              </a:rPr>
              <a:t>Total Weight: 0.237 kg ∗ (2.2792 + 2.533) m</a:t>
            </a:r>
            <a:r>
              <a:rPr lang="en-US" sz="1900" baseline="30000" dirty="0" smtClean="0">
                <a:cs typeface="Arial"/>
              </a:rPr>
              <a:t>2</a:t>
            </a:r>
            <a:r>
              <a:rPr lang="en-US" sz="1900" dirty="0" smtClean="0">
                <a:cs typeface="Arial"/>
              </a:rPr>
              <a:t> = 1.314 kg/m</a:t>
            </a:r>
            <a:r>
              <a:rPr lang="en-US" sz="1900" baseline="30000" dirty="0" smtClean="0">
                <a:cs typeface="Arial"/>
              </a:rPr>
              <a:t>2</a:t>
            </a:r>
            <a:r>
              <a:rPr lang="en-US" sz="1900" dirty="0" smtClean="0">
                <a:cs typeface="Arial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1600" dirty="0" smtClean="0">
                <a:cs typeface="Arial"/>
              </a:rPr>
              <a:t>Maximum Weight of Device if Carried: 4.54 kg</a:t>
            </a:r>
            <a:br>
              <a:rPr lang="en-US" sz="1600" dirty="0" smtClean="0">
                <a:cs typeface="Arial"/>
              </a:rPr>
            </a:br>
            <a:r>
              <a:rPr lang="en-US" sz="1600" dirty="0" smtClean="0">
                <a:cs typeface="Arial"/>
              </a:rPr>
              <a:t>Maximum Weight of Device if Wheeled: 13.6 kg</a:t>
            </a:r>
            <a:br>
              <a:rPr lang="en-US" sz="1600" dirty="0" smtClean="0">
                <a:cs typeface="Arial"/>
              </a:rPr>
            </a:br>
            <a:r>
              <a:rPr lang="en-US" sz="1900" dirty="0" smtClean="0">
                <a:cs typeface="Arial"/>
              </a:rPr>
              <a:t>Percent of Total Weight if Carried 1.314 ÷ 4.54 ∗ 100 = </a:t>
            </a:r>
            <a:r>
              <a:rPr lang="en-US" sz="1900" b="1" dirty="0" smtClean="0">
                <a:cs typeface="Arial"/>
              </a:rPr>
              <a:t>29% </a:t>
            </a:r>
          </a:p>
          <a:p>
            <a:pPr algn="ctr">
              <a:lnSpc>
                <a:spcPct val="130000"/>
              </a:lnSpc>
            </a:pPr>
            <a:r>
              <a:rPr lang="en-US" sz="1900" dirty="0" smtClean="0">
                <a:cs typeface="Arial"/>
              </a:rPr>
              <a:t>Percent of Total Weight if Wheeled 1.314 ÷13.6 ∗100= </a:t>
            </a:r>
            <a:r>
              <a:rPr lang="en-US" sz="1900" b="1" dirty="0" smtClean="0">
                <a:cs typeface="Arial"/>
              </a:rPr>
              <a:t>9.6% </a:t>
            </a:r>
          </a:p>
          <a:p>
            <a:pPr algn="ctr">
              <a:lnSpc>
                <a:spcPct val="130000"/>
              </a:lnSpc>
            </a:pPr>
            <a:endParaRPr lang="en-US" sz="1900" b="1" dirty="0"/>
          </a:p>
          <a:p>
            <a:pPr algn="ctr">
              <a:lnSpc>
                <a:spcPct val="130000"/>
              </a:lnSpc>
            </a:pPr>
            <a:endParaRPr lang="en-US" sz="1900" dirty="0" smtClean="0"/>
          </a:p>
          <a:p>
            <a:pPr algn="ctr">
              <a:lnSpc>
                <a:spcPct val="130000"/>
              </a:lnSpc>
            </a:pPr>
            <a:endParaRPr lang="en-US" sz="1900" dirty="0" smtClean="0"/>
          </a:p>
          <a:p>
            <a:pPr algn="ctr">
              <a:lnSpc>
                <a:spcPct val="130000"/>
              </a:lnSpc>
            </a:pPr>
            <a:endParaRPr lang="en-US" sz="19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6128" y="203129"/>
            <a:ext cx="8260672" cy="1039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Fabric Calculations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781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Reels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1963882"/>
            <a:ext cx="4076600" cy="415636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944486"/>
              </p:ext>
            </p:extLst>
          </p:nvPr>
        </p:nvGraphicFramePr>
        <p:xfrm>
          <a:off x="4942890" y="4928754"/>
          <a:ext cx="3905546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773"/>
                <a:gridCol w="1952773"/>
              </a:tblGrid>
              <a:tr h="169943">
                <a:tc gridSpan="2">
                  <a:txBody>
                    <a:bodyPr/>
                    <a:lstStyle/>
                    <a:p>
                      <a:r>
                        <a:rPr lang="en-US" sz="1100" b="0" dirty="0" smtClean="0"/>
                        <a:t>Cable Reels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9943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1-50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$17.00</a:t>
                      </a:r>
                      <a:endParaRPr lang="en-US" sz="1100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9943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50+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$15.00</a:t>
                      </a:r>
                      <a:endParaRPr lang="en-US" sz="1100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9943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Availability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Now</a:t>
                      </a:r>
                      <a:endParaRPr lang="en-US" sz="1100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9943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Lead</a:t>
                      </a:r>
                      <a:r>
                        <a:rPr lang="en-US" sz="1100" b="0" baseline="0" dirty="0" smtClean="0"/>
                        <a:t> Time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3</a:t>
                      </a:r>
                      <a:r>
                        <a:rPr lang="en-US" sz="1100" b="0" baseline="0" dirty="0" smtClean="0"/>
                        <a:t>-5 Days</a:t>
                      </a:r>
                      <a:endParaRPr lang="en-US" sz="1100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2946" y="6285144"/>
            <a:ext cx="4528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"AMETEK Hunter Spring - Custom or Stock, Flat Coiled Springs and Spring Reels." </a:t>
            </a:r>
          </a:p>
        </p:txBody>
      </p:sp>
      <p:pic>
        <p:nvPicPr>
          <p:cNvPr id="8" name="Picture 7" descr="Screen Shot 2015-11-29 at 6.39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27" y="2041236"/>
            <a:ext cx="3891973" cy="2556604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5163619" y="2704087"/>
            <a:ext cx="944832" cy="1329966"/>
          </a:xfrm>
          <a:custGeom>
            <a:avLst/>
            <a:gdLst>
              <a:gd name="connsiteX0" fmla="*/ 0 w 944832"/>
              <a:gd name="connsiteY0" fmla="*/ 1322712 h 1322712"/>
              <a:gd name="connsiteX1" fmla="*/ 386722 w 944832"/>
              <a:gd name="connsiteY1" fmla="*/ 505355 h 1322712"/>
              <a:gd name="connsiteX2" fmla="*/ 944832 w 944832"/>
              <a:gd name="connsiteY2" fmla="*/ 0 h 132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32" h="1322712">
                <a:moveTo>
                  <a:pt x="0" y="1322712"/>
                </a:moveTo>
                <a:cubicBezTo>
                  <a:pt x="114625" y="1024259"/>
                  <a:pt x="229250" y="725807"/>
                  <a:pt x="386722" y="505355"/>
                </a:cubicBezTo>
                <a:cubicBezTo>
                  <a:pt x="544194" y="284903"/>
                  <a:pt x="851814" y="83493"/>
                  <a:pt x="944832" y="0"/>
                </a:cubicBezTo>
              </a:path>
            </a:pathLst>
          </a:custGeom>
          <a:ln w="63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003191" y="2621999"/>
            <a:ext cx="1013536" cy="1361082"/>
          </a:xfrm>
          <a:custGeom>
            <a:avLst/>
            <a:gdLst>
              <a:gd name="connsiteX0" fmla="*/ 0 w 944832"/>
              <a:gd name="connsiteY0" fmla="*/ 1322712 h 1322712"/>
              <a:gd name="connsiteX1" fmla="*/ 386722 w 944832"/>
              <a:gd name="connsiteY1" fmla="*/ 505355 h 1322712"/>
              <a:gd name="connsiteX2" fmla="*/ 944832 w 944832"/>
              <a:gd name="connsiteY2" fmla="*/ 0 h 132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32" h="1322712">
                <a:moveTo>
                  <a:pt x="0" y="1322712"/>
                </a:moveTo>
                <a:cubicBezTo>
                  <a:pt x="114625" y="1024259"/>
                  <a:pt x="229250" y="725807"/>
                  <a:pt x="386722" y="505355"/>
                </a:cubicBezTo>
                <a:cubicBezTo>
                  <a:pt x="544194" y="284903"/>
                  <a:pt x="851814" y="83493"/>
                  <a:pt x="944832" y="0"/>
                </a:cubicBezTo>
              </a:path>
            </a:pathLst>
          </a:custGeom>
          <a:ln w="63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139793" y="3572199"/>
            <a:ext cx="131760" cy="391624"/>
          </a:xfrm>
          <a:custGeom>
            <a:avLst/>
            <a:gdLst>
              <a:gd name="connsiteX0" fmla="*/ 0 w 131760"/>
              <a:gd name="connsiteY0" fmla="*/ 0 h 391624"/>
              <a:gd name="connsiteX1" fmla="*/ 95160 w 131760"/>
              <a:gd name="connsiteY1" fmla="*/ 230583 h 391624"/>
              <a:gd name="connsiteX2" fmla="*/ 131760 w 131760"/>
              <a:gd name="connsiteY2" fmla="*/ 391624 h 39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760" h="391624">
                <a:moveTo>
                  <a:pt x="0" y="0"/>
                </a:moveTo>
                <a:cubicBezTo>
                  <a:pt x="36600" y="82656"/>
                  <a:pt x="73200" y="165312"/>
                  <a:pt x="95160" y="230583"/>
                </a:cubicBezTo>
                <a:cubicBezTo>
                  <a:pt x="117120" y="295854"/>
                  <a:pt x="131760" y="391624"/>
                  <a:pt x="131760" y="391624"/>
                </a:cubicBezTo>
              </a:path>
            </a:pathLst>
          </a:custGeom>
          <a:ln w="63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271553" y="3591457"/>
            <a:ext cx="131760" cy="442596"/>
          </a:xfrm>
          <a:custGeom>
            <a:avLst/>
            <a:gdLst>
              <a:gd name="connsiteX0" fmla="*/ 0 w 131760"/>
              <a:gd name="connsiteY0" fmla="*/ 0 h 391624"/>
              <a:gd name="connsiteX1" fmla="*/ 95160 w 131760"/>
              <a:gd name="connsiteY1" fmla="*/ 230583 h 391624"/>
              <a:gd name="connsiteX2" fmla="*/ 131760 w 131760"/>
              <a:gd name="connsiteY2" fmla="*/ 391624 h 39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760" h="391624">
                <a:moveTo>
                  <a:pt x="0" y="0"/>
                </a:moveTo>
                <a:cubicBezTo>
                  <a:pt x="36600" y="82656"/>
                  <a:pt x="73200" y="165312"/>
                  <a:pt x="95160" y="230583"/>
                </a:cubicBezTo>
                <a:cubicBezTo>
                  <a:pt x="117120" y="295854"/>
                  <a:pt x="131760" y="391624"/>
                  <a:pt x="131760" y="391624"/>
                </a:cubicBezTo>
              </a:path>
            </a:pathLst>
          </a:custGeom>
          <a:ln w="63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66999" y="3948521"/>
            <a:ext cx="314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2"/>
                </a:solidFill>
              </a:rPr>
              <a:t>M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3191" y="3983081"/>
            <a:ext cx="314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2"/>
                </a:solidFill>
              </a:rPr>
              <a:t>M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94290" y="3984968"/>
            <a:ext cx="274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57073" y="3948521"/>
            <a:ext cx="274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40578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Reels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781090" y="2996279"/>
            <a:ext cx="7576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635215" y="2996279"/>
            <a:ext cx="10173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306223" y="2996279"/>
            <a:ext cx="9120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00395" y="2957194"/>
            <a:ext cx="1790167" cy="923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42122" y="2714576"/>
            <a:ext cx="69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</a:t>
            </a:r>
            <a:r>
              <a:rPr lang="en-US" sz="1200" b="1" baseline="-25000" dirty="0" smtClean="0"/>
              <a:t>cable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06223" y="2750058"/>
            <a:ext cx="927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mgcos45</a:t>
            </a:r>
            <a:r>
              <a:rPr lang="en-US" sz="900" dirty="0" smtClean="0"/>
              <a:t>°</a:t>
            </a:r>
            <a:endParaRPr lang="en-US" sz="9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895479" y="3049554"/>
            <a:ext cx="0" cy="505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12396" y="3208546"/>
            <a:ext cx="927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mgsin45</a:t>
            </a:r>
            <a:r>
              <a:rPr lang="en-US" sz="900" dirty="0" smtClean="0"/>
              <a:t>°</a:t>
            </a:r>
            <a:endParaRPr lang="en-US" sz="9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90562" y="2714576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</a:t>
            </a:r>
            <a:r>
              <a:rPr lang="en-US" sz="1200" b="1" baseline="-25000" dirty="0" smtClean="0"/>
              <a:t>motor</a:t>
            </a:r>
            <a:endParaRPr lang="en-US" sz="1200" b="1" dirty="0"/>
          </a:p>
        </p:txBody>
      </p:sp>
      <p:sp>
        <p:nvSpPr>
          <p:cNvPr id="16" name="Block Arc 15"/>
          <p:cNvSpPr/>
          <p:nvPr/>
        </p:nvSpPr>
        <p:spPr>
          <a:xfrm>
            <a:off x="1161732" y="2613689"/>
            <a:ext cx="3091833" cy="2527054"/>
          </a:xfrm>
          <a:prstGeom prst="blockArc">
            <a:avLst>
              <a:gd name="adj1" fmla="val 10877837"/>
              <a:gd name="adj2" fmla="val 21509767"/>
              <a:gd name="adj3" fmla="val 31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52550" y="2754794"/>
            <a:ext cx="0" cy="10903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302853" y="3845147"/>
            <a:ext cx="283524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52550" y="3024176"/>
            <a:ext cx="6296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1.12 m</a:t>
            </a:r>
            <a:endParaRPr lang="en-US" sz="1100" dirty="0"/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2752550" y="2714576"/>
            <a:ext cx="1385552" cy="111100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163404" y="2285769"/>
            <a:ext cx="589146" cy="4288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91880" y="3825577"/>
            <a:ext cx="591239" cy="404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98945" y="3708003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</a:t>
            </a:r>
            <a:r>
              <a:rPr lang="en-US" sz="1200" b="1" baseline="-25000" dirty="0" smtClean="0"/>
              <a:t>motor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367069" y="2008770"/>
            <a:ext cx="69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</a:t>
            </a:r>
            <a:r>
              <a:rPr lang="en-US" sz="1200" b="1" baseline="-25000" dirty="0" smtClean="0"/>
              <a:t>cable</a:t>
            </a:r>
            <a:endParaRPr lang="en-US" sz="11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703155" y="3569504"/>
            <a:ext cx="663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Θ</a:t>
            </a:r>
            <a:r>
              <a:rPr lang="en-US" sz="1200" dirty="0" smtClean="0"/>
              <a:t>=45°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52550" y="4917208"/>
            <a:ext cx="43540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en-US" sz="1600" baseline="-25000" dirty="0" smtClean="0"/>
              <a:t>cable</a:t>
            </a:r>
            <a:r>
              <a:rPr lang="en-US" sz="1600" dirty="0" smtClean="0"/>
              <a:t>=0.617 kg * 9.8 m/s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* </a:t>
            </a:r>
            <a:r>
              <a:rPr lang="en-US" sz="1600" dirty="0" err="1" smtClean="0"/>
              <a:t>cos</a:t>
            </a:r>
            <a:r>
              <a:rPr lang="en-US" sz="1600" dirty="0" smtClean="0"/>
              <a:t>⁡</a:t>
            </a:r>
            <a:r>
              <a:rPr lang="en-US" sz="1600" dirty="0"/>
              <a:t>(45°</a:t>
            </a:r>
            <a:r>
              <a:rPr lang="en-US" sz="1600" dirty="0" smtClean="0"/>
              <a:t>)= 2.22 N</a:t>
            </a:r>
            <a:endParaRPr lang="en-US" sz="1600" dirty="0"/>
          </a:p>
          <a:p>
            <a:endParaRPr lang="en-US" sz="16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425956" y="5316857"/>
            <a:ext cx="26543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92702" y="5339451"/>
            <a:ext cx="298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342360" y="6034485"/>
            <a:ext cx="404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*When cable reel is in use F</a:t>
            </a:r>
            <a:r>
              <a:rPr lang="en-US" baseline="-25000" dirty="0" smtClean="0"/>
              <a:t>motor</a:t>
            </a:r>
            <a:r>
              <a:rPr lang="en-US" dirty="0" smtClean="0"/>
              <a:t>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278</TotalTime>
  <Words>1665</Words>
  <Application>Microsoft Macintosh PowerPoint</Application>
  <PresentationFormat>On-screen Show (4:3)</PresentationFormat>
  <Paragraphs>492</Paragraphs>
  <Slides>27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Apothecary</vt:lpstr>
      <vt:lpstr>Auto Shade Device</vt:lpstr>
      <vt:lpstr>General outline</vt:lpstr>
      <vt:lpstr>Overview of need and scope</vt:lpstr>
      <vt:lpstr>PowerPoint Presentation</vt:lpstr>
      <vt:lpstr>General Design</vt:lpstr>
      <vt:lpstr>Fabric</vt:lpstr>
      <vt:lpstr>PowerPoint Presentation</vt:lpstr>
      <vt:lpstr>Cable Reels</vt:lpstr>
      <vt:lpstr>Cable Reels</vt:lpstr>
      <vt:lpstr>Motor pulley system</vt:lpstr>
      <vt:lpstr>Motor Pulley System</vt:lpstr>
      <vt:lpstr>Motor Pulley Base Cover</vt:lpstr>
      <vt:lpstr>Motor pulley base cover</vt:lpstr>
      <vt:lpstr>Software</vt:lpstr>
      <vt:lpstr>Software</vt:lpstr>
      <vt:lpstr>Circuit diagram</vt:lpstr>
      <vt:lpstr>Printed circuit board</vt:lpstr>
      <vt:lpstr>Waterproof Casing</vt:lpstr>
      <vt:lpstr>Electronics Enclosure</vt:lpstr>
      <vt:lpstr>PowerPoint Presentation</vt:lpstr>
      <vt:lpstr>Conclusions</vt:lpstr>
      <vt:lpstr>Ethical and safety concerns</vt:lpstr>
      <vt:lpstr>ethical Considerations and Intellectual Property</vt:lpstr>
      <vt:lpstr>Specification Fulfillment</vt:lpstr>
      <vt:lpstr>Reflection</vt:lpstr>
      <vt:lpstr>Acknowledgements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 Shade Device</dc:title>
  <dc:creator>Molly Shay</dc:creator>
  <cp:lastModifiedBy>Molly Shay</cp:lastModifiedBy>
  <cp:revision>27</cp:revision>
  <dcterms:created xsi:type="dcterms:W3CDTF">2015-12-04T04:47:52Z</dcterms:created>
  <dcterms:modified xsi:type="dcterms:W3CDTF">2015-12-04T09:26:28Z</dcterms:modified>
</cp:coreProperties>
</file>