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9"/>
  </p:notesMasterIdLst>
  <p:sldIdLst>
    <p:sldId id="256" r:id="rId2"/>
    <p:sldId id="257" r:id="rId3"/>
    <p:sldId id="258" r:id="rId4"/>
    <p:sldId id="262" r:id="rId5"/>
    <p:sldId id="277" r:id="rId6"/>
    <p:sldId id="260" r:id="rId7"/>
    <p:sldId id="271" r:id="rId8"/>
    <p:sldId id="281" r:id="rId9"/>
    <p:sldId id="278" r:id="rId10"/>
    <p:sldId id="263" r:id="rId11"/>
    <p:sldId id="272" r:id="rId12"/>
    <p:sldId id="282" r:id="rId13"/>
    <p:sldId id="268" r:id="rId14"/>
    <p:sldId id="273" r:id="rId15"/>
    <p:sldId id="283" r:id="rId16"/>
    <p:sldId id="279" r:id="rId17"/>
    <p:sldId id="264" r:id="rId18"/>
    <p:sldId id="274" r:id="rId19"/>
    <p:sldId id="284" r:id="rId20"/>
    <p:sldId id="280" r:id="rId21"/>
    <p:sldId id="270" r:id="rId22"/>
    <p:sldId id="275" r:id="rId23"/>
    <p:sldId id="285" r:id="rId24"/>
    <p:sldId id="261" r:id="rId25"/>
    <p:sldId id="266" r:id="rId26"/>
    <p:sldId id="276"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20" autoAdjust="0"/>
  </p:normalViewPr>
  <p:slideViewPr>
    <p:cSldViewPr snapToGrid="0">
      <p:cViewPr varScale="1">
        <p:scale>
          <a:sx n="48" d="100"/>
          <a:sy n="48" d="100"/>
        </p:scale>
        <p:origin x="-154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3CE9A-6396-5946-B9D6-F418414D6C9B}"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2D7FC1A7-B1C3-FD4B-8059-25DA21897B7E}">
      <dgm:prSet phldrT="[Text]"/>
      <dgm:spPr/>
      <dgm:t>
        <a:bodyPr/>
        <a:lstStyle/>
        <a:p>
          <a:r>
            <a:rPr lang="en-US" b="1" dirty="0" smtClean="0"/>
            <a:t>Low-cost, portable, shade device that automatically adjusts according to user preference to provide UV protection</a:t>
          </a:r>
          <a:endParaRPr lang="en-US" b="1" dirty="0"/>
        </a:p>
      </dgm:t>
    </dgm:pt>
    <dgm:pt modelId="{E4A7E05C-2939-954F-A00C-FA6F7FDFF836}" type="parTrans" cxnId="{E7DCC537-36CA-454B-B404-93172CD07968}">
      <dgm:prSet/>
      <dgm:spPr/>
      <dgm:t>
        <a:bodyPr/>
        <a:lstStyle/>
        <a:p>
          <a:endParaRPr lang="en-US"/>
        </a:p>
      </dgm:t>
    </dgm:pt>
    <dgm:pt modelId="{350F5567-4839-1F44-AB9A-F84F7DA87C0E}" type="sibTrans" cxnId="{E7DCC537-36CA-454B-B404-93172CD07968}">
      <dgm:prSet/>
      <dgm:spPr/>
      <dgm:t>
        <a:bodyPr/>
        <a:lstStyle/>
        <a:p>
          <a:endParaRPr lang="en-US"/>
        </a:p>
      </dgm:t>
    </dgm:pt>
    <dgm:pt modelId="{1BC5371C-6BE3-3240-A881-D52D87E18AD1}">
      <dgm:prSet phldrT="[Text]"/>
      <dgm:spPr/>
      <dgm:t>
        <a:bodyPr/>
        <a:lstStyle/>
        <a:p>
          <a:r>
            <a:rPr lang="en-US" b="1" dirty="0" smtClean="0"/>
            <a:t>High cost of current devices</a:t>
          </a:r>
          <a:endParaRPr lang="en-US" b="1" dirty="0"/>
        </a:p>
      </dgm:t>
    </dgm:pt>
    <dgm:pt modelId="{478D9836-D267-DA4B-9A12-8E197D245BF0}" type="parTrans" cxnId="{887CE92D-51F1-8840-BCF0-A1C8D9E10117}">
      <dgm:prSet/>
      <dgm:spPr/>
      <dgm:t>
        <a:bodyPr/>
        <a:lstStyle/>
        <a:p>
          <a:endParaRPr lang="en-US" b="1"/>
        </a:p>
      </dgm:t>
    </dgm:pt>
    <dgm:pt modelId="{4017BBAF-FBBA-E84B-B750-5F546BD9FD1A}" type="sibTrans" cxnId="{887CE92D-51F1-8840-BCF0-A1C8D9E10117}">
      <dgm:prSet/>
      <dgm:spPr/>
      <dgm:t>
        <a:bodyPr/>
        <a:lstStyle/>
        <a:p>
          <a:endParaRPr lang="en-US"/>
        </a:p>
      </dgm:t>
    </dgm:pt>
    <dgm:pt modelId="{773759A6-0692-4E47-9D38-A7291B34B7FF}">
      <dgm:prSet phldrT="[Text]"/>
      <dgm:spPr/>
      <dgm:t>
        <a:bodyPr/>
        <a:lstStyle/>
        <a:p>
          <a:r>
            <a:rPr lang="en-US" b="1" dirty="0" smtClean="0"/>
            <a:t>Messy and toxic sunscreen</a:t>
          </a:r>
          <a:endParaRPr lang="en-US" b="1" dirty="0"/>
        </a:p>
      </dgm:t>
    </dgm:pt>
    <dgm:pt modelId="{376619DD-9CBF-2040-85D2-FE0F481A668C}" type="parTrans" cxnId="{E8CC9DAE-CEDF-6A45-9610-9A40DB2FFC00}">
      <dgm:prSet/>
      <dgm:spPr/>
      <dgm:t>
        <a:bodyPr/>
        <a:lstStyle/>
        <a:p>
          <a:endParaRPr lang="en-US" b="1"/>
        </a:p>
      </dgm:t>
    </dgm:pt>
    <dgm:pt modelId="{77C161A2-C718-BE40-91F8-91C7BA710862}" type="sibTrans" cxnId="{E8CC9DAE-CEDF-6A45-9610-9A40DB2FFC00}">
      <dgm:prSet/>
      <dgm:spPr/>
      <dgm:t>
        <a:bodyPr/>
        <a:lstStyle/>
        <a:p>
          <a:endParaRPr lang="en-US"/>
        </a:p>
      </dgm:t>
    </dgm:pt>
    <dgm:pt modelId="{86701D42-06AE-D14F-9107-C75F37E9C451}">
      <dgm:prSet phldrT="[Text]"/>
      <dgm:spPr/>
      <dgm:t>
        <a:bodyPr/>
        <a:lstStyle/>
        <a:p>
          <a:r>
            <a:rPr lang="en-US" b="1" dirty="0" smtClean="0"/>
            <a:t>Requirement to manually adjust current techniques</a:t>
          </a:r>
          <a:endParaRPr lang="en-US" b="1" dirty="0"/>
        </a:p>
      </dgm:t>
    </dgm:pt>
    <dgm:pt modelId="{78956547-AE60-9441-A64A-087283A1303B}" type="parTrans" cxnId="{C827F30A-E131-974C-837C-F5BA907016BD}">
      <dgm:prSet/>
      <dgm:spPr/>
      <dgm:t>
        <a:bodyPr/>
        <a:lstStyle/>
        <a:p>
          <a:endParaRPr lang="en-US" b="1"/>
        </a:p>
      </dgm:t>
    </dgm:pt>
    <dgm:pt modelId="{4CB13E27-9369-9C44-9179-CD7CD9499366}" type="sibTrans" cxnId="{C827F30A-E131-974C-837C-F5BA907016BD}">
      <dgm:prSet/>
      <dgm:spPr/>
      <dgm:t>
        <a:bodyPr/>
        <a:lstStyle/>
        <a:p>
          <a:endParaRPr lang="en-US"/>
        </a:p>
      </dgm:t>
    </dgm:pt>
    <dgm:pt modelId="{ADEF1325-5AA4-5D47-B29D-2DB264D57CE8}">
      <dgm:prSet/>
      <dgm:spPr/>
      <dgm:t>
        <a:bodyPr/>
        <a:lstStyle/>
        <a:p>
          <a:r>
            <a:rPr lang="en-US" b="1" dirty="0" smtClean="0"/>
            <a:t>Lack of accommodating features</a:t>
          </a:r>
          <a:endParaRPr lang="en-US" b="1" dirty="0"/>
        </a:p>
      </dgm:t>
    </dgm:pt>
    <dgm:pt modelId="{6B3E83DA-3B30-2F42-BC48-CFC4CF6D0679}" type="parTrans" cxnId="{FD6AFF13-D0DE-7A42-BCA0-2D940B1A24B2}">
      <dgm:prSet/>
      <dgm:spPr/>
      <dgm:t>
        <a:bodyPr/>
        <a:lstStyle/>
        <a:p>
          <a:endParaRPr lang="en-US" b="1"/>
        </a:p>
      </dgm:t>
    </dgm:pt>
    <dgm:pt modelId="{7B4B805B-83EB-3A47-8A41-50C479A28B5E}" type="sibTrans" cxnId="{FD6AFF13-D0DE-7A42-BCA0-2D940B1A24B2}">
      <dgm:prSet/>
      <dgm:spPr/>
      <dgm:t>
        <a:bodyPr/>
        <a:lstStyle/>
        <a:p>
          <a:endParaRPr lang="en-US"/>
        </a:p>
      </dgm:t>
    </dgm:pt>
    <dgm:pt modelId="{B6ED0ECC-5D6A-AC46-B706-FFF09EBC962F}">
      <dgm:prSet/>
      <dgm:spPr/>
      <dgm:t>
        <a:bodyPr/>
        <a:lstStyle/>
        <a:p>
          <a:r>
            <a:rPr lang="en-US" b="1" dirty="0" smtClean="0"/>
            <a:t>Insufficient materials for UV protection</a:t>
          </a:r>
          <a:endParaRPr lang="en-US" b="1" dirty="0"/>
        </a:p>
      </dgm:t>
    </dgm:pt>
    <dgm:pt modelId="{FBC6FC81-AB5D-F14B-9434-42BA1DC4E61F}" type="parTrans" cxnId="{14988969-DEF7-7F4E-B065-697E63E5052C}">
      <dgm:prSet/>
      <dgm:spPr/>
      <dgm:t>
        <a:bodyPr/>
        <a:lstStyle/>
        <a:p>
          <a:endParaRPr lang="en-US" b="1"/>
        </a:p>
      </dgm:t>
    </dgm:pt>
    <dgm:pt modelId="{A27DC02C-C2AC-9944-95AF-90B61BCEC17A}" type="sibTrans" cxnId="{14988969-DEF7-7F4E-B065-697E63E5052C}">
      <dgm:prSet/>
      <dgm:spPr/>
      <dgm:t>
        <a:bodyPr/>
        <a:lstStyle/>
        <a:p>
          <a:endParaRPr lang="en-US"/>
        </a:p>
      </dgm:t>
    </dgm:pt>
    <dgm:pt modelId="{748BA2F9-6877-6047-B600-2B2B3691F84B}">
      <dgm:prSet/>
      <dgm:spPr/>
      <dgm:t>
        <a:bodyPr/>
        <a:lstStyle/>
        <a:p>
          <a:r>
            <a:rPr lang="en-US" b="1" dirty="0" smtClean="0"/>
            <a:t>Lack of full coverage</a:t>
          </a:r>
          <a:endParaRPr lang="en-US" b="1" dirty="0"/>
        </a:p>
      </dgm:t>
    </dgm:pt>
    <dgm:pt modelId="{000F2B5B-3157-BA45-8267-1FB876B86E3C}" type="parTrans" cxnId="{3366E1F9-108C-9544-B4F4-E699F62E4937}">
      <dgm:prSet/>
      <dgm:spPr/>
      <dgm:t>
        <a:bodyPr/>
        <a:lstStyle/>
        <a:p>
          <a:endParaRPr lang="en-US" b="1"/>
        </a:p>
      </dgm:t>
    </dgm:pt>
    <dgm:pt modelId="{29B8404D-DD43-7247-8F5B-B2C32B9EAB65}" type="sibTrans" cxnId="{3366E1F9-108C-9544-B4F4-E699F62E4937}">
      <dgm:prSet/>
      <dgm:spPr/>
      <dgm:t>
        <a:bodyPr/>
        <a:lstStyle/>
        <a:p>
          <a:endParaRPr lang="en-US"/>
        </a:p>
      </dgm:t>
    </dgm:pt>
    <dgm:pt modelId="{AEC81C74-0725-6F44-A22B-D62B48F63E5B}" type="pres">
      <dgm:prSet presAssocID="{CA73CE9A-6396-5946-B9D6-F418414D6C9B}" presName="cycle" presStyleCnt="0">
        <dgm:presLayoutVars>
          <dgm:chMax val="1"/>
          <dgm:dir/>
          <dgm:animLvl val="ctr"/>
          <dgm:resizeHandles val="exact"/>
        </dgm:presLayoutVars>
      </dgm:prSet>
      <dgm:spPr/>
      <dgm:t>
        <a:bodyPr/>
        <a:lstStyle/>
        <a:p>
          <a:endParaRPr lang="en-US"/>
        </a:p>
      </dgm:t>
    </dgm:pt>
    <dgm:pt modelId="{FAED2FD8-5F09-5B4F-9EF1-23DE268A0B16}" type="pres">
      <dgm:prSet presAssocID="{2D7FC1A7-B1C3-FD4B-8059-25DA21897B7E}" presName="centerShape" presStyleLbl="node0" presStyleIdx="0" presStyleCnt="1"/>
      <dgm:spPr/>
      <dgm:t>
        <a:bodyPr/>
        <a:lstStyle/>
        <a:p>
          <a:endParaRPr lang="en-US"/>
        </a:p>
      </dgm:t>
    </dgm:pt>
    <dgm:pt modelId="{C7E2DCF7-9917-8D41-8453-F5DD32C641BC}" type="pres">
      <dgm:prSet presAssocID="{478D9836-D267-DA4B-9A12-8E197D245BF0}" presName="parTrans" presStyleLbl="bgSibTrans2D1" presStyleIdx="0" presStyleCnt="6"/>
      <dgm:spPr/>
      <dgm:t>
        <a:bodyPr/>
        <a:lstStyle/>
        <a:p>
          <a:endParaRPr lang="en-US"/>
        </a:p>
      </dgm:t>
    </dgm:pt>
    <dgm:pt modelId="{F04BD05C-3BFB-B94E-8100-A23FA805EDCA}" type="pres">
      <dgm:prSet presAssocID="{1BC5371C-6BE3-3240-A881-D52D87E18AD1}" presName="node" presStyleLbl="node1" presStyleIdx="0" presStyleCnt="6">
        <dgm:presLayoutVars>
          <dgm:bulletEnabled val="1"/>
        </dgm:presLayoutVars>
      </dgm:prSet>
      <dgm:spPr/>
      <dgm:t>
        <a:bodyPr/>
        <a:lstStyle/>
        <a:p>
          <a:endParaRPr lang="en-US"/>
        </a:p>
      </dgm:t>
    </dgm:pt>
    <dgm:pt modelId="{7EF99DAD-BC28-B94C-928B-9AFF5AE4B7C8}" type="pres">
      <dgm:prSet presAssocID="{376619DD-9CBF-2040-85D2-FE0F481A668C}" presName="parTrans" presStyleLbl="bgSibTrans2D1" presStyleIdx="1" presStyleCnt="6"/>
      <dgm:spPr/>
      <dgm:t>
        <a:bodyPr/>
        <a:lstStyle/>
        <a:p>
          <a:endParaRPr lang="en-US"/>
        </a:p>
      </dgm:t>
    </dgm:pt>
    <dgm:pt modelId="{2EF5C4C9-4A14-A746-B27B-DB6D98873263}" type="pres">
      <dgm:prSet presAssocID="{773759A6-0692-4E47-9D38-A7291B34B7FF}" presName="node" presStyleLbl="node1" presStyleIdx="1" presStyleCnt="6">
        <dgm:presLayoutVars>
          <dgm:bulletEnabled val="1"/>
        </dgm:presLayoutVars>
      </dgm:prSet>
      <dgm:spPr/>
      <dgm:t>
        <a:bodyPr/>
        <a:lstStyle/>
        <a:p>
          <a:endParaRPr lang="en-US"/>
        </a:p>
      </dgm:t>
    </dgm:pt>
    <dgm:pt modelId="{784331AF-84C7-1F4C-92DA-82D8FEB4FCA0}" type="pres">
      <dgm:prSet presAssocID="{78956547-AE60-9441-A64A-087283A1303B}" presName="parTrans" presStyleLbl="bgSibTrans2D1" presStyleIdx="2" presStyleCnt="6"/>
      <dgm:spPr/>
      <dgm:t>
        <a:bodyPr/>
        <a:lstStyle/>
        <a:p>
          <a:endParaRPr lang="en-US"/>
        </a:p>
      </dgm:t>
    </dgm:pt>
    <dgm:pt modelId="{D0DFE5AE-9CD7-BD4D-96C8-6B2B03E33A65}" type="pres">
      <dgm:prSet presAssocID="{86701D42-06AE-D14F-9107-C75F37E9C451}" presName="node" presStyleLbl="node1" presStyleIdx="2" presStyleCnt="6">
        <dgm:presLayoutVars>
          <dgm:bulletEnabled val="1"/>
        </dgm:presLayoutVars>
      </dgm:prSet>
      <dgm:spPr/>
      <dgm:t>
        <a:bodyPr/>
        <a:lstStyle/>
        <a:p>
          <a:endParaRPr lang="en-US"/>
        </a:p>
      </dgm:t>
    </dgm:pt>
    <dgm:pt modelId="{DEF06153-131D-424F-AB28-D0F26C689241}" type="pres">
      <dgm:prSet presAssocID="{6B3E83DA-3B30-2F42-BC48-CFC4CF6D0679}" presName="parTrans" presStyleLbl="bgSibTrans2D1" presStyleIdx="3" presStyleCnt="6"/>
      <dgm:spPr/>
      <dgm:t>
        <a:bodyPr/>
        <a:lstStyle/>
        <a:p>
          <a:endParaRPr lang="en-US"/>
        </a:p>
      </dgm:t>
    </dgm:pt>
    <dgm:pt modelId="{B078B228-D536-1241-903C-1E2C2B8FD52E}" type="pres">
      <dgm:prSet presAssocID="{ADEF1325-5AA4-5D47-B29D-2DB264D57CE8}" presName="node" presStyleLbl="node1" presStyleIdx="3" presStyleCnt="6">
        <dgm:presLayoutVars>
          <dgm:bulletEnabled val="1"/>
        </dgm:presLayoutVars>
      </dgm:prSet>
      <dgm:spPr/>
      <dgm:t>
        <a:bodyPr/>
        <a:lstStyle/>
        <a:p>
          <a:endParaRPr lang="en-US"/>
        </a:p>
      </dgm:t>
    </dgm:pt>
    <dgm:pt modelId="{62935DC6-C730-6841-9002-205F4E4DD1D4}" type="pres">
      <dgm:prSet presAssocID="{FBC6FC81-AB5D-F14B-9434-42BA1DC4E61F}" presName="parTrans" presStyleLbl="bgSibTrans2D1" presStyleIdx="4" presStyleCnt="6"/>
      <dgm:spPr/>
      <dgm:t>
        <a:bodyPr/>
        <a:lstStyle/>
        <a:p>
          <a:endParaRPr lang="en-US"/>
        </a:p>
      </dgm:t>
    </dgm:pt>
    <dgm:pt modelId="{ADB07D28-1592-084B-9B41-A8ABBE42B648}" type="pres">
      <dgm:prSet presAssocID="{B6ED0ECC-5D6A-AC46-B706-FFF09EBC962F}" presName="node" presStyleLbl="node1" presStyleIdx="4" presStyleCnt="6">
        <dgm:presLayoutVars>
          <dgm:bulletEnabled val="1"/>
        </dgm:presLayoutVars>
      </dgm:prSet>
      <dgm:spPr/>
      <dgm:t>
        <a:bodyPr/>
        <a:lstStyle/>
        <a:p>
          <a:endParaRPr lang="en-US"/>
        </a:p>
      </dgm:t>
    </dgm:pt>
    <dgm:pt modelId="{A04A0401-88D8-2C4B-A0E8-F11C3397AEE6}" type="pres">
      <dgm:prSet presAssocID="{000F2B5B-3157-BA45-8267-1FB876B86E3C}" presName="parTrans" presStyleLbl="bgSibTrans2D1" presStyleIdx="5" presStyleCnt="6"/>
      <dgm:spPr/>
      <dgm:t>
        <a:bodyPr/>
        <a:lstStyle/>
        <a:p>
          <a:endParaRPr lang="en-US"/>
        </a:p>
      </dgm:t>
    </dgm:pt>
    <dgm:pt modelId="{01599DEC-C4C8-0744-BD6F-6EA34B8D0B3D}" type="pres">
      <dgm:prSet presAssocID="{748BA2F9-6877-6047-B600-2B2B3691F84B}" presName="node" presStyleLbl="node1" presStyleIdx="5" presStyleCnt="6">
        <dgm:presLayoutVars>
          <dgm:bulletEnabled val="1"/>
        </dgm:presLayoutVars>
      </dgm:prSet>
      <dgm:spPr/>
      <dgm:t>
        <a:bodyPr/>
        <a:lstStyle/>
        <a:p>
          <a:endParaRPr lang="en-US"/>
        </a:p>
      </dgm:t>
    </dgm:pt>
  </dgm:ptLst>
  <dgm:cxnLst>
    <dgm:cxn modelId="{51A560B9-0283-F549-A750-94D25FC4F903}" type="presOf" srcId="{478D9836-D267-DA4B-9A12-8E197D245BF0}" destId="{C7E2DCF7-9917-8D41-8453-F5DD32C641BC}" srcOrd="0" destOrd="0" presId="urn:microsoft.com/office/officeart/2005/8/layout/radial4"/>
    <dgm:cxn modelId="{C8041480-CADD-A442-94A1-D11124B22B2B}" type="presOf" srcId="{748BA2F9-6877-6047-B600-2B2B3691F84B}" destId="{01599DEC-C4C8-0744-BD6F-6EA34B8D0B3D}" srcOrd="0" destOrd="0" presId="urn:microsoft.com/office/officeart/2005/8/layout/radial4"/>
    <dgm:cxn modelId="{89D89FAD-5913-CD4D-A829-5439F7B0E1C1}" type="presOf" srcId="{86701D42-06AE-D14F-9107-C75F37E9C451}" destId="{D0DFE5AE-9CD7-BD4D-96C8-6B2B03E33A65}" srcOrd="0" destOrd="0" presId="urn:microsoft.com/office/officeart/2005/8/layout/radial4"/>
    <dgm:cxn modelId="{3B3F950F-EE04-C94D-AFA8-C48CB04FE1D2}" type="presOf" srcId="{2D7FC1A7-B1C3-FD4B-8059-25DA21897B7E}" destId="{FAED2FD8-5F09-5B4F-9EF1-23DE268A0B16}" srcOrd="0" destOrd="0" presId="urn:microsoft.com/office/officeart/2005/8/layout/radial4"/>
    <dgm:cxn modelId="{B3CECEAE-9343-0B47-9454-F22EE9D4CEE5}" type="presOf" srcId="{CA73CE9A-6396-5946-B9D6-F418414D6C9B}" destId="{AEC81C74-0725-6F44-A22B-D62B48F63E5B}" srcOrd="0" destOrd="0" presId="urn:microsoft.com/office/officeart/2005/8/layout/radial4"/>
    <dgm:cxn modelId="{3366E1F9-108C-9544-B4F4-E699F62E4937}" srcId="{2D7FC1A7-B1C3-FD4B-8059-25DA21897B7E}" destId="{748BA2F9-6877-6047-B600-2B2B3691F84B}" srcOrd="5" destOrd="0" parTransId="{000F2B5B-3157-BA45-8267-1FB876B86E3C}" sibTransId="{29B8404D-DD43-7247-8F5B-B2C32B9EAB65}"/>
    <dgm:cxn modelId="{C827F30A-E131-974C-837C-F5BA907016BD}" srcId="{2D7FC1A7-B1C3-FD4B-8059-25DA21897B7E}" destId="{86701D42-06AE-D14F-9107-C75F37E9C451}" srcOrd="2" destOrd="0" parTransId="{78956547-AE60-9441-A64A-087283A1303B}" sibTransId="{4CB13E27-9369-9C44-9179-CD7CD9499366}"/>
    <dgm:cxn modelId="{FD6AFF13-D0DE-7A42-BCA0-2D940B1A24B2}" srcId="{2D7FC1A7-B1C3-FD4B-8059-25DA21897B7E}" destId="{ADEF1325-5AA4-5D47-B29D-2DB264D57CE8}" srcOrd="3" destOrd="0" parTransId="{6B3E83DA-3B30-2F42-BC48-CFC4CF6D0679}" sibTransId="{7B4B805B-83EB-3A47-8A41-50C479A28B5E}"/>
    <dgm:cxn modelId="{F1BEFB61-6E5E-B14E-BA12-41129CF1561B}" type="presOf" srcId="{000F2B5B-3157-BA45-8267-1FB876B86E3C}" destId="{A04A0401-88D8-2C4B-A0E8-F11C3397AEE6}" srcOrd="0" destOrd="0" presId="urn:microsoft.com/office/officeart/2005/8/layout/radial4"/>
    <dgm:cxn modelId="{887CE92D-51F1-8840-BCF0-A1C8D9E10117}" srcId="{2D7FC1A7-B1C3-FD4B-8059-25DA21897B7E}" destId="{1BC5371C-6BE3-3240-A881-D52D87E18AD1}" srcOrd="0" destOrd="0" parTransId="{478D9836-D267-DA4B-9A12-8E197D245BF0}" sibTransId="{4017BBAF-FBBA-E84B-B750-5F546BD9FD1A}"/>
    <dgm:cxn modelId="{14988969-DEF7-7F4E-B065-697E63E5052C}" srcId="{2D7FC1A7-B1C3-FD4B-8059-25DA21897B7E}" destId="{B6ED0ECC-5D6A-AC46-B706-FFF09EBC962F}" srcOrd="4" destOrd="0" parTransId="{FBC6FC81-AB5D-F14B-9434-42BA1DC4E61F}" sibTransId="{A27DC02C-C2AC-9944-95AF-90B61BCEC17A}"/>
    <dgm:cxn modelId="{70119F32-676A-9D46-89D6-A41BC6B65D2C}" type="presOf" srcId="{78956547-AE60-9441-A64A-087283A1303B}" destId="{784331AF-84C7-1F4C-92DA-82D8FEB4FCA0}" srcOrd="0" destOrd="0" presId="urn:microsoft.com/office/officeart/2005/8/layout/radial4"/>
    <dgm:cxn modelId="{68098D70-F4E2-9D47-952B-3227AF0F015B}" type="presOf" srcId="{376619DD-9CBF-2040-85D2-FE0F481A668C}" destId="{7EF99DAD-BC28-B94C-928B-9AFF5AE4B7C8}" srcOrd="0" destOrd="0" presId="urn:microsoft.com/office/officeart/2005/8/layout/radial4"/>
    <dgm:cxn modelId="{E8CC9DAE-CEDF-6A45-9610-9A40DB2FFC00}" srcId="{2D7FC1A7-B1C3-FD4B-8059-25DA21897B7E}" destId="{773759A6-0692-4E47-9D38-A7291B34B7FF}" srcOrd="1" destOrd="0" parTransId="{376619DD-9CBF-2040-85D2-FE0F481A668C}" sibTransId="{77C161A2-C718-BE40-91F8-91C7BA710862}"/>
    <dgm:cxn modelId="{E7DCC537-36CA-454B-B404-93172CD07968}" srcId="{CA73CE9A-6396-5946-B9D6-F418414D6C9B}" destId="{2D7FC1A7-B1C3-FD4B-8059-25DA21897B7E}" srcOrd="0" destOrd="0" parTransId="{E4A7E05C-2939-954F-A00C-FA6F7FDFF836}" sibTransId="{350F5567-4839-1F44-AB9A-F84F7DA87C0E}"/>
    <dgm:cxn modelId="{A49F494B-1FBC-0F4F-89A8-3DB0F233B0A5}" type="presOf" srcId="{773759A6-0692-4E47-9D38-A7291B34B7FF}" destId="{2EF5C4C9-4A14-A746-B27B-DB6D98873263}" srcOrd="0" destOrd="0" presId="urn:microsoft.com/office/officeart/2005/8/layout/radial4"/>
    <dgm:cxn modelId="{392A6F98-25BA-F544-9846-3A4B40324F38}" type="presOf" srcId="{B6ED0ECC-5D6A-AC46-B706-FFF09EBC962F}" destId="{ADB07D28-1592-084B-9B41-A8ABBE42B648}" srcOrd="0" destOrd="0" presId="urn:microsoft.com/office/officeart/2005/8/layout/radial4"/>
    <dgm:cxn modelId="{9F2E0FA1-CDE8-364F-B7DC-98714A822698}" type="presOf" srcId="{ADEF1325-5AA4-5D47-B29D-2DB264D57CE8}" destId="{B078B228-D536-1241-903C-1E2C2B8FD52E}" srcOrd="0" destOrd="0" presId="urn:microsoft.com/office/officeart/2005/8/layout/radial4"/>
    <dgm:cxn modelId="{197A0C9B-6FD3-AB46-B98A-38F112970F6A}" type="presOf" srcId="{FBC6FC81-AB5D-F14B-9434-42BA1DC4E61F}" destId="{62935DC6-C730-6841-9002-205F4E4DD1D4}" srcOrd="0" destOrd="0" presId="urn:microsoft.com/office/officeart/2005/8/layout/radial4"/>
    <dgm:cxn modelId="{D5642683-6C0D-4C4F-B5C0-87B4FA9DBDC0}" type="presOf" srcId="{6B3E83DA-3B30-2F42-BC48-CFC4CF6D0679}" destId="{DEF06153-131D-424F-AB28-D0F26C689241}" srcOrd="0" destOrd="0" presId="urn:microsoft.com/office/officeart/2005/8/layout/radial4"/>
    <dgm:cxn modelId="{B281A0C3-2947-D248-B05B-0E8E4B471953}" type="presOf" srcId="{1BC5371C-6BE3-3240-A881-D52D87E18AD1}" destId="{F04BD05C-3BFB-B94E-8100-A23FA805EDCA}" srcOrd="0" destOrd="0" presId="urn:microsoft.com/office/officeart/2005/8/layout/radial4"/>
    <dgm:cxn modelId="{2E994CF9-F00A-3C4D-9E61-07C67E300243}" type="presParOf" srcId="{AEC81C74-0725-6F44-A22B-D62B48F63E5B}" destId="{FAED2FD8-5F09-5B4F-9EF1-23DE268A0B16}" srcOrd="0" destOrd="0" presId="urn:microsoft.com/office/officeart/2005/8/layout/radial4"/>
    <dgm:cxn modelId="{2D16E97E-077E-F049-BD03-364BF1CDA84E}" type="presParOf" srcId="{AEC81C74-0725-6F44-A22B-D62B48F63E5B}" destId="{C7E2DCF7-9917-8D41-8453-F5DD32C641BC}" srcOrd="1" destOrd="0" presId="urn:microsoft.com/office/officeart/2005/8/layout/radial4"/>
    <dgm:cxn modelId="{C43C9CBE-457F-A748-9134-8ACE7E6B7F38}" type="presParOf" srcId="{AEC81C74-0725-6F44-A22B-D62B48F63E5B}" destId="{F04BD05C-3BFB-B94E-8100-A23FA805EDCA}" srcOrd="2" destOrd="0" presId="urn:microsoft.com/office/officeart/2005/8/layout/radial4"/>
    <dgm:cxn modelId="{98B13690-E4D7-8847-AC14-07242AB68EEE}" type="presParOf" srcId="{AEC81C74-0725-6F44-A22B-D62B48F63E5B}" destId="{7EF99DAD-BC28-B94C-928B-9AFF5AE4B7C8}" srcOrd="3" destOrd="0" presId="urn:microsoft.com/office/officeart/2005/8/layout/radial4"/>
    <dgm:cxn modelId="{2669D22D-BB98-1B4A-A710-6BF560F5F4E8}" type="presParOf" srcId="{AEC81C74-0725-6F44-A22B-D62B48F63E5B}" destId="{2EF5C4C9-4A14-A746-B27B-DB6D98873263}" srcOrd="4" destOrd="0" presId="urn:microsoft.com/office/officeart/2005/8/layout/radial4"/>
    <dgm:cxn modelId="{1DC97A27-B7E9-1844-B31E-028429B15AF4}" type="presParOf" srcId="{AEC81C74-0725-6F44-A22B-D62B48F63E5B}" destId="{784331AF-84C7-1F4C-92DA-82D8FEB4FCA0}" srcOrd="5" destOrd="0" presId="urn:microsoft.com/office/officeart/2005/8/layout/radial4"/>
    <dgm:cxn modelId="{59A1B5A0-8B24-AF4C-B55D-9F6DBC6DD8D7}" type="presParOf" srcId="{AEC81C74-0725-6F44-A22B-D62B48F63E5B}" destId="{D0DFE5AE-9CD7-BD4D-96C8-6B2B03E33A65}" srcOrd="6" destOrd="0" presId="urn:microsoft.com/office/officeart/2005/8/layout/radial4"/>
    <dgm:cxn modelId="{18272031-2771-4740-8ECA-226464E43D86}" type="presParOf" srcId="{AEC81C74-0725-6F44-A22B-D62B48F63E5B}" destId="{DEF06153-131D-424F-AB28-D0F26C689241}" srcOrd="7" destOrd="0" presId="urn:microsoft.com/office/officeart/2005/8/layout/radial4"/>
    <dgm:cxn modelId="{8A1AFA44-1282-6F4C-AE8A-9A0DFF44D19D}" type="presParOf" srcId="{AEC81C74-0725-6F44-A22B-D62B48F63E5B}" destId="{B078B228-D536-1241-903C-1E2C2B8FD52E}" srcOrd="8" destOrd="0" presId="urn:microsoft.com/office/officeart/2005/8/layout/radial4"/>
    <dgm:cxn modelId="{311D4954-6A2C-E949-8CDA-3B641235ABED}" type="presParOf" srcId="{AEC81C74-0725-6F44-A22B-D62B48F63E5B}" destId="{62935DC6-C730-6841-9002-205F4E4DD1D4}" srcOrd="9" destOrd="0" presId="urn:microsoft.com/office/officeart/2005/8/layout/radial4"/>
    <dgm:cxn modelId="{772A7A1B-85CE-F449-9F63-E11AFA5B3B19}" type="presParOf" srcId="{AEC81C74-0725-6F44-A22B-D62B48F63E5B}" destId="{ADB07D28-1592-084B-9B41-A8ABBE42B648}" srcOrd="10" destOrd="0" presId="urn:microsoft.com/office/officeart/2005/8/layout/radial4"/>
    <dgm:cxn modelId="{00A8C2A0-6EA6-0446-A91A-BFA77E559846}" type="presParOf" srcId="{AEC81C74-0725-6F44-A22B-D62B48F63E5B}" destId="{A04A0401-88D8-2C4B-A0E8-F11C3397AEE6}" srcOrd="11" destOrd="0" presId="urn:microsoft.com/office/officeart/2005/8/layout/radial4"/>
    <dgm:cxn modelId="{5AE39D5A-3643-1441-B6E1-E5BF63F56437}" type="presParOf" srcId="{AEC81C74-0725-6F44-A22B-D62B48F63E5B}" destId="{01599DEC-C4C8-0744-BD6F-6EA34B8D0B3D}"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22F2BFF-566E-4AFA-9CBC-ABF7C140AEE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1D0645F-1108-49B7-944F-2D51E4980104}">
      <dgm:prSet phldrT="[Text]"/>
      <dgm:spPr/>
      <dgm:t>
        <a:bodyPr/>
        <a:lstStyle/>
        <a:p>
          <a:r>
            <a:rPr lang="en-US" dirty="0" smtClean="0"/>
            <a:t>Step 1</a:t>
          </a:r>
          <a:endParaRPr lang="en-US" dirty="0"/>
        </a:p>
      </dgm:t>
    </dgm:pt>
    <dgm:pt modelId="{B0FC9CE1-11C6-40EE-9647-5A238C6E897E}" type="parTrans" cxnId="{278BEC36-50EC-427A-83FA-1437BAD7416C}">
      <dgm:prSet/>
      <dgm:spPr/>
      <dgm:t>
        <a:bodyPr/>
        <a:lstStyle/>
        <a:p>
          <a:endParaRPr lang="en-US"/>
        </a:p>
      </dgm:t>
    </dgm:pt>
    <dgm:pt modelId="{5CF4E5E3-D4D3-4F09-8248-D20BF52FF67A}" type="sibTrans" cxnId="{278BEC36-50EC-427A-83FA-1437BAD7416C}">
      <dgm:prSet/>
      <dgm:spPr/>
      <dgm:t>
        <a:bodyPr/>
        <a:lstStyle/>
        <a:p>
          <a:endParaRPr lang="en-US"/>
        </a:p>
      </dgm:t>
    </dgm:pt>
    <dgm:pt modelId="{52AA5148-F540-4DF8-9A20-B5A0B518BF52}">
      <dgm:prSet phldrT="[Text]"/>
      <dgm:spPr/>
      <dgm:t>
        <a:bodyPr/>
        <a:lstStyle/>
        <a:p>
          <a:r>
            <a:rPr lang="en-US" dirty="0" smtClean="0"/>
            <a:t>Step 2</a:t>
          </a:r>
          <a:endParaRPr lang="en-US" dirty="0"/>
        </a:p>
      </dgm:t>
    </dgm:pt>
    <dgm:pt modelId="{D5AE23D3-E87A-4476-9BFC-835270258407}" type="parTrans" cxnId="{E830B5BC-3C4F-4D6B-928A-25D0BC4EAB98}">
      <dgm:prSet/>
      <dgm:spPr/>
      <dgm:t>
        <a:bodyPr/>
        <a:lstStyle/>
        <a:p>
          <a:endParaRPr lang="en-US"/>
        </a:p>
      </dgm:t>
    </dgm:pt>
    <dgm:pt modelId="{47A07191-8B8F-409D-819A-C257F81945D5}" type="sibTrans" cxnId="{E830B5BC-3C4F-4D6B-928A-25D0BC4EAB98}">
      <dgm:prSet/>
      <dgm:spPr/>
      <dgm:t>
        <a:bodyPr/>
        <a:lstStyle/>
        <a:p>
          <a:endParaRPr lang="en-US"/>
        </a:p>
      </dgm:t>
    </dgm:pt>
    <dgm:pt modelId="{D6AF5ED0-D862-4761-9706-6F86B0295625}">
      <dgm:prSet phldrT="[Text]"/>
      <dgm:spPr/>
      <dgm:t>
        <a:bodyPr/>
        <a:lstStyle/>
        <a:p>
          <a:r>
            <a:rPr lang="en-US" dirty="0" smtClean="0"/>
            <a:t>Step 3</a:t>
          </a:r>
          <a:endParaRPr lang="en-US" dirty="0"/>
        </a:p>
      </dgm:t>
    </dgm:pt>
    <dgm:pt modelId="{C96F8DA2-0E57-48D7-AB0C-BF4056EA173B}" type="parTrans" cxnId="{E1663650-D0FB-4AE6-B568-6727CF840303}">
      <dgm:prSet/>
      <dgm:spPr/>
      <dgm:t>
        <a:bodyPr/>
        <a:lstStyle/>
        <a:p>
          <a:endParaRPr lang="en-US"/>
        </a:p>
      </dgm:t>
    </dgm:pt>
    <dgm:pt modelId="{3CABB7F3-F4F2-4B0C-99A8-EA1FFB24ED5F}" type="sibTrans" cxnId="{E1663650-D0FB-4AE6-B568-6727CF840303}">
      <dgm:prSet/>
      <dgm:spPr/>
      <dgm:t>
        <a:bodyPr/>
        <a:lstStyle/>
        <a:p>
          <a:endParaRPr lang="en-US"/>
        </a:p>
      </dgm:t>
    </dgm:pt>
    <dgm:pt modelId="{8884F3CC-0CBC-4D1C-98BE-9B5DEC5C59F6}">
      <dgm:prSet phldrT="[Text]"/>
      <dgm:spPr/>
      <dgm:t>
        <a:bodyPr/>
        <a:lstStyle/>
        <a:p>
          <a:r>
            <a:rPr lang="en-US" dirty="0" smtClean="0"/>
            <a:t>Physical Embodiment</a:t>
          </a:r>
          <a:endParaRPr lang="en-US" dirty="0"/>
        </a:p>
      </dgm:t>
    </dgm:pt>
    <dgm:pt modelId="{30355120-6433-4D82-951D-DEB79905C576}" type="sibTrans" cxnId="{5FA833A7-D562-4C62-9AF1-750E78B15466}">
      <dgm:prSet/>
      <dgm:spPr/>
      <dgm:t>
        <a:bodyPr/>
        <a:lstStyle/>
        <a:p>
          <a:endParaRPr lang="en-US"/>
        </a:p>
      </dgm:t>
    </dgm:pt>
    <dgm:pt modelId="{77CCBC0C-84D5-4357-81F2-6DA9221F2735}" type="parTrans" cxnId="{5FA833A7-D562-4C62-9AF1-750E78B15466}">
      <dgm:prSet/>
      <dgm:spPr/>
      <dgm:t>
        <a:bodyPr/>
        <a:lstStyle/>
        <a:p>
          <a:endParaRPr lang="en-US"/>
        </a:p>
      </dgm:t>
    </dgm:pt>
    <dgm:pt modelId="{125453D7-B7F5-4793-B8A6-4EFE5C981DA4}">
      <dgm:prSet phldrT="[Text]"/>
      <dgm:spPr/>
      <dgm:t>
        <a:bodyPr/>
        <a:lstStyle/>
        <a:p>
          <a:r>
            <a:rPr lang="en-US" dirty="0" smtClean="0"/>
            <a:t>Arduino Code Creation</a:t>
          </a:r>
          <a:endParaRPr lang="en-US" dirty="0"/>
        </a:p>
      </dgm:t>
    </dgm:pt>
    <dgm:pt modelId="{782248F1-78B7-4210-860E-BF4A57BF1405}" type="sibTrans" cxnId="{EC805DCF-C938-4ACF-AD08-2F800CB68B75}">
      <dgm:prSet/>
      <dgm:spPr/>
      <dgm:t>
        <a:bodyPr/>
        <a:lstStyle/>
        <a:p>
          <a:endParaRPr lang="en-US"/>
        </a:p>
      </dgm:t>
    </dgm:pt>
    <dgm:pt modelId="{AB719CC9-14D4-4C17-83EC-75685D4A7442}" type="parTrans" cxnId="{EC805DCF-C938-4ACF-AD08-2F800CB68B75}">
      <dgm:prSet/>
      <dgm:spPr/>
      <dgm:t>
        <a:bodyPr/>
        <a:lstStyle/>
        <a:p>
          <a:endParaRPr lang="en-US"/>
        </a:p>
      </dgm:t>
    </dgm:pt>
    <dgm:pt modelId="{C9BA2437-934F-4FC4-BBCB-6F670CB9C7EB}">
      <dgm:prSet phldrT="[Text]"/>
      <dgm:spPr/>
      <dgm:t>
        <a:bodyPr/>
        <a:lstStyle/>
        <a:p>
          <a:r>
            <a:rPr lang="en-US" dirty="0" smtClean="0"/>
            <a:t>Order Materials</a:t>
          </a:r>
          <a:endParaRPr lang="en-US" dirty="0"/>
        </a:p>
      </dgm:t>
    </dgm:pt>
    <dgm:pt modelId="{8477140D-3A1B-4F59-8AFB-3D441EF16617}" type="sibTrans" cxnId="{CEDFE7DA-21A9-44D7-9AA3-69C9FA5FF9C1}">
      <dgm:prSet/>
      <dgm:spPr/>
      <dgm:t>
        <a:bodyPr/>
        <a:lstStyle/>
        <a:p>
          <a:endParaRPr lang="en-US"/>
        </a:p>
      </dgm:t>
    </dgm:pt>
    <dgm:pt modelId="{2D5D4429-4A92-40A3-8F11-A5000A437A21}" type="parTrans" cxnId="{CEDFE7DA-21A9-44D7-9AA3-69C9FA5FF9C1}">
      <dgm:prSet/>
      <dgm:spPr/>
      <dgm:t>
        <a:bodyPr/>
        <a:lstStyle/>
        <a:p>
          <a:endParaRPr lang="en-US"/>
        </a:p>
      </dgm:t>
    </dgm:pt>
    <dgm:pt modelId="{002B6E20-4AD3-47FB-84A9-7F06BA151796}">
      <dgm:prSet phldrT="[Text]"/>
      <dgm:spPr/>
      <dgm:t>
        <a:bodyPr/>
        <a:lstStyle/>
        <a:p>
          <a:r>
            <a:rPr lang="en-US" dirty="0" smtClean="0"/>
            <a:t>Create Materials List &amp; Budget</a:t>
          </a:r>
          <a:endParaRPr lang="en-US" dirty="0"/>
        </a:p>
      </dgm:t>
    </dgm:pt>
    <dgm:pt modelId="{5C57B6E3-B385-47FF-A6BA-2C9C5C3823C0}" type="sibTrans" cxnId="{1813260E-D205-409A-BAA7-DB098636B8CA}">
      <dgm:prSet/>
      <dgm:spPr/>
      <dgm:t>
        <a:bodyPr/>
        <a:lstStyle/>
        <a:p>
          <a:endParaRPr lang="en-US"/>
        </a:p>
      </dgm:t>
    </dgm:pt>
    <dgm:pt modelId="{5D42C5F5-FDE9-46A8-B93B-08F8D47FF665}" type="parTrans" cxnId="{1813260E-D205-409A-BAA7-DB098636B8CA}">
      <dgm:prSet/>
      <dgm:spPr/>
      <dgm:t>
        <a:bodyPr/>
        <a:lstStyle/>
        <a:p>
          <a:endParaRPr lang="en-US"/>
        </a:p>
      </dgm:t>
    </dgm:pt>
    <dgm:pt modelId="{0BC06D12-CC03-43D0-B450-A0052C9771E0}">
      <dgm:prSet phldrT="[Text]"/>
      <dgm:spPr/>
      <dgm:t>
        <a:bodyPr/>
        <a:lstStyle/>
        <a:p>
          <a:r>
            <a:rPr lang="en-US" dirty="0" smtClean="0"/>
            <a:t>Safety Analysis (Design-Safe)</a:t>
          </a:r>
          <a:endParaRPr lang="en-US" dirty="0"/>
        </a:p>
      </dgm:t>
    </dgm:pt>
    <dgm:pt modelId="{6F9163E3-C2B4-43AA-A166-8558A2757429}" type="parTrans" cxnId="{0BD24829-AC2B-4C7B-B9FA-2FD88C0D423C}">
      <dgm:prSet/>
      <dgm:spPr/>
      <dgm:t>
        <a:bodyPr/>
        <a:lstStyle/>
        <a:p>
          <a:endParaRPr lang="en-US"/>
        </a:p>
      </dgm:t>
    </dgm:pt>
    <dgm:pt modelId="{0348B674-9B02-4CFD-B41A-5FFB10270272}" type="sibTrans" cxnId="{0BD24829-AC2B-4C7B-B9FA-2FD88C0D423C}">
      <dgm:prSet/>
      <dgm:spPr/>
      <dgm:t>
        <a:bodyPr/>
        <a:lstStyle/>
        <a:p>
          <a:endParaRPr lang="en-US"/>
        </a:p>
      </dgm:t>
    </dgm:pt>
    <dgm:pt modelId="{033449A2-FA2C-449C-848D-E1D16CF19F79}">
      <dgm:prSet phldrT="[Text]"/>
      <dgm:spPr/>
      <dgm:t>
        <a:bodyPr/>
        <a:lstStyle/>
        <a:p>
          <a:r>
            <a:rPr lang="en-US" dirty="0" smtClean="0"/>
            <a:t>Finalize Design </a:t>
          </a:r>
          <a:endParaRPr lang="en-US" dirty="0"/>
        </a:p>
      </dgm:t>
    </dgm:pt>
    <dgm:pt modelId="{D0544E44-1A5E-4608-BF94-26F58D5F858F}" type="parTrans" cxnId="{F2217A1D-69C0-496D-B4C9-5902D2794C8F}">
      <dgm:prSet/>
      <dgm:spPr/>
      <dgm:t>
        <a:bodyPr/>
        <a:lstStyle/>
        <a:p>
          <a:endParaRPr lang="en-US"/>
        </a:p>
      </dgm:t>
    </dgm:pt>
    <dgm:pt modelId="{223E93A6-2DCF-4499-822D-E97B952CC267}" type="sibTrans" cxnId="{F2217A1D-69C0-496D-B4C9-5902D2794C8F}">
      <dgm:prSet/>
      <dgm:spPr/>
      <dgm:t>
        <a:bodyPr/>
        <a:lstStyle/>
        <a:p>
          <a:endParaRPr lang="en-US"/>
        </a:p>
      </dgm:t>
    </dgm:pt>
    <dgm:pt modelId="{38E9BECD-D29E-4226-AFDF-50DDD3C736B1}" type="pres">
      <dgm:prSet presAssocID="{322F2BFF-566E-4AFA-9CBC-ABF7C140AEE1}" presName="linearFlow" presStyleCnt="0">
        <dgm:presLayoutVars>
          <dgm:dir/>
          <dgm:animLvl val="lvl"/>
          <dgm:resizeHandles val="exact"/>
        </dgm:presLayoutVars>
      </dgm:prSet>
      <dgm:spPr/>
      <dgm:t>
        <a:bodyPr/>
        <a:lstStyle/>
        <a:p>
          <a:endParaRPr lang="en-US"/>
        </a:p>
      </dgm:t>
    </dgm:pt>
    <dgm:pt modelId="{992699D3-9607-4D51-AE25-DF366F2D4C43}" type="pres">
      <dgm:prSet presAssocID="{B1D0645F-1108-49B7-944F-2D51E4980104}" presName="composite" presStyleCnt="0"/>
      <dgm:spPr/>
    </dgm:pt>
    <dgm:pt modelId="{F58FF9BB-1636-4E4C-B3C5-8C79CDC90C58}" type="pres">
      <dgm:prSet presAssocID="{B1D0645F-1108-49B7-944F-2D51E4980104}" presName="parentText" presStyleLbl="alignNode1" presStyleIdx="0" presStyleCnt="3">
        <dgm:presLayoutVars>
          <dgm:chMax val="1"/>
          <dgm:bulletEnabled val="1"/>
        </dgm:presLayoutVars>
      </dgm:prSet>
      <dgm:spPr/>
      <dgm:t>
        <a:bodyPr/>
        <a:lstStyle/>
        <a:p>
          <a:endParaRPr lang="en-US"/>
        </a:p>
      </dgm:t>
    </dgm:pt>
    <dgm:pt modelId="{9B49160E-2267-4F3A-B806-1D2CEAC18C4F}" type="pres">
      <dgm:prSet presAssocID="{B1D0645F-1108-49B7-944F-2D51E4980104}" presName="descendantText" presStyleLbl="alignAcc1" presStyleIdx="0" presStyleCnt="3">
        <dgm:presLayoutVars>
          <dgm:bulletEnabled val="1"/>
        </dgm:presLayoutVars>
      </dgm:prSet>
      <dgm:spPr/>
      <dgm:t>
        <a:bodyPr/>
        <a:lstStyle/>
        <a:p>
          <a:endParaRPr lang="en-US"/>
        </a:p>
      </dgm:t>
    </dgm:pt>
    <dgm:pt modelId="{3FD2C978-E16E-4377-8A7E-78672F96DCA2}" type="pres">
      <dgm:prSet presAssocID="{5CF4E5E3-D4D3-4F09-8248-D20BF52FF67A}" presName="sp" presStyleCnt="0"/>
      <dgm:spPr/>
    </dgm:pt>
    <dgm:pt modelId="{F312464C-0343-421D-A2D9-2DCB82C88022}" type="pres">
      <dgm:prSet presAssocID="{52AA5148-F540-4DF8-9A20-B5A0B518BF52}" presName="composite" presStyleCnt="0"/>
      <dgm:spPr/>
    </dgm:pt>
    <dgm:pt modelId="{01E0124B-D4A0-4AC6-B018-1308937F205B}" type="pres">
      <dgm:prSet presAssocID="{52AA5148-F540-4DF8-9A20-B5A0B518BF52}" presName="parentText" presStyleLbl="alignNode1" presStyleIdx="1" presStyleCnt="3">
        <dgm:presLayoutVars>
          <dgm:chMax val="1"/>
          <dgm:bulletEnabled val="1"/>
        </dgm:presLayoutVars>
      </dgm:prSet>
      <dgm:spPr/>
      <dgm:t>
        <a:bodyPr/>
        <a:lstStyle/>
        <a:p>
          <a:endParaRPr lang="en-US"/>
        </a:p>
      </dgm:t>
    </dgm:pt>
    <dgm:pt modelId="{8BF05155-22DB-4DEA-AA25-EB22CC746640}" type="pres">
      <dgm:prSet presAssocID="{52AA5148-F540-4DF8-9A20-B5A0B518BF52}" presName="descendantText" presStyleLbl="alignAcc1" presStyleIdx="1" presStyleCnt="3">
        <dgm:presLayoutVars>
          <dgm:bulletEnabled val="1"/>
        </dgm:presLayoutVars>
      </dgm:prSet>
      <dgm:spPr/>
      <dgm:t>
        <a:bodyPr/>
        <a:lstStyle/>
        <a:p>
          <a:endParaRPr lang="en-US"/>
        </a:p>
      </dgm:t>
    </dgm:pt>
    <dgm:pt modelId="{F25870A7-4BB1-4F41-87AD-20FC81F54182}" type="pres">
      <dgm:prSet presAssocID="{47A07191-8B8F-409D-819A-C257F81945D5}" presName="sp" presStyleCnt="0"/>
      <dgm:spPr/>
    </dgm:pt>
    <dgm:pt modelId="{C4AD66A1-2FD1-44FF-9A96-702D20D99F88}" type="pres">
      <dgm:prSet presAssocID="{D6AF5ED0-D862-4761-9706-6F86B0295625}" presName="composite" presStyleCnt="0"/>
      <dgm:spPr/>
    </dgm:pt>
    <dgm:pt modelId="{3F3A4EA5-EFEE-4908-8703-F7DA2AC87358}" type="pres">
      <dgm:prSet presAssocID="{D6AF5ED0-D862-4761-9706-6F86B0295625}" presName="parentText" presStyleLbl="alignNode1" presStyleIdx="2" presStyleCnt="3">
        <dgm:presLayoutVars>
          <dgm:chMax val="1"/>
          <dgm:bulletEnabled val="1"/>
        </dgm:presLayoutVars>
      </dgm:prSet>
      <dgm:spPr/>
      <dgm:t>
        <a:bodyPr/>
        <a:lstStyle/>
        <a:p>
          <a:endParaRPr lang="en-US"/>
        </a:p>
      </dgm:t>
    </dgm:pt>
    <dgm:pt modelId="{DD13727B-BFA8-4097-867D-C55E091788D2}" type="pres">
      <dgm:prSet presAssocID="{D6AF5ED0-D862-4761-9706-6F86B0295625}" presName="descendantText" presStyleLbl="alignAcc1" presStyleIdx="2" presStyleCnt="3">
        <dgm:presLayoutVars>
          <dgm:bulletEnabled val="1"/>
        </dgm:presLayoutVars>
      </dgm:prSet>
      <dgm:spPr/>
      <dgm:t>
        <a:bodyPr/>
        <a:lstStyle/>
        <a:p>
          <a:endParaRPr lang="en-US"/>
        </a:p>
      </dgm:t>
    </dgm:pt>
  </dgm:ptLst>
  <dgm:cxnLst>
    <dgm:cxn modelId="{D9B1DB86-E26A-4D4D-8EAF-6B674D814D8E}" type="presOf" srcId="{B1D0645F-1108-49B7-944F-2D51E4980104}" destId="{F58FF9BB-1636-4E4C-B3C5-8C79CDC90C58}" srcOrd="0" destOrd="0" presId="urn:microsoft.com/office/officeart/2005/8/layout/chevron2"/>
    <dgm:cxn modelId="{F2217A1D-69C0-496D-B4C9-5902D2794C8F}" srcId="{B1D0645F-1108-49B7-944F-2D51E4980104}" destId="{033449A2-FA2C-449C-848D-E1D16CF19F79}" srcOrd="0" destOrd="0" parTransId="{D0544E44-1A5E-4608-BF94-26F58D5F858F}" sibTransId="{223E93A6-2DCF-4499-822D-E97B952CC267}"/>
    <dgm:cxn modelId="{9D9AF942-DA16-4D4D-B768-80CA8B316B90}" type="presOf" srcId="{D6AF5ED0-D862-4761-9706-6F86B0295625}" destId="{3F3A4EA5-EFEE-4908-8703-F7DA2AC87358}" srcOrd="0" destOrd="0" presId="urn:microsoft.com/office/officeart/2005/8/layout/chevron2"/>
    <dgm:cxn modelId="{93A53A21-2F59-4739-B569-3E53AB29740F}" type="presOf" srcId="{52AA5148-F540-4DF8-9A20-B5A0B518BF52}" destId="{01E0124B-D4A0-4AC6-B018-1308937F205B}" srcOrd="0" destOrd="0" presId="urn:microsoft.com/office/officeart/2005/8/layout/chevron2"/>
    <dgm:cxn modelId="{CCF3D7BF-D238-42DE-92DC-8C3FF606C107}" type="presOf" srcId="{125453D7-B7F5-4793-B8A6-4EFE5C981DA4}" destId="{8BF05155-22DB-4DEA-AA25-EB22CC746640}" srcOrd="0" destOrd="0" presId="urn:microsoft.com/office/officeart/2005/8/layout/chevron2"/>
    <dgm:cxn modelId="{0BD24829-AC2B-4C7B-B9FA-2FD88C0D423C}" srcId="{B1D0645F-1108-49B7-944F-2D51E4980104}" destId="{0BC06D12-CC03-43D0-B450-A0052C9771E0}" srcOrd="2" destOrd="0" parTransId="{6F9163E3-C2B4-43AA-A166-8558A2757429}" sibTransId="{0348B674-9B02-4CFD-B41A-5FFB10270272}"/>
    <dgm:cxn modelId="{6A9A4DDF-6DA6-4FBF-9D8F-7D8A53372D63}" type="presOf" srcId="{8884F3CC-0CBC-4D1C-98BE-9B5DEC5C59F6}" destId="{DD13727B-BFA8-4097-867D-C55E091788D2}" srcOrd="0" destOrd="0" presId="urn:microsoft.com/office/officeart/2005/8/layout/chevron2"/>
    <dgm:cxn modelId="{E830B5BC-3C4F-4D6B-928A-25D0BC4EAB98}" srcId="{322F2BFF-566E-4AFA-9CBC-ABF7C140AEE1}" destId="{52AA5148-F540-4DF8-9A20-B5A0B518BF52}" srcOrd="1" destOrd="0" parTransId="{D5AE23D3-E87A-4476-9BFC-835270258407}" sibTransId="{47A07191-8B8F-409D-819A-C257F81945D5}"/>
    <dgm:cxn modelId="{4FCD0739-0A98-4594-8FD6-E513BD742811}" type="presOf" srcId="{C9BA2437-934F-4FC4-BBCB-6F670CB9C7EB}" destId="{9B49160E-2267-4F3A-B806-1D2CEAC18C4F}" srcOrd="0" destOrd="3" presId="urn:microsoft.com/office/officeart/2005/8/layout/chevron2"/>
    <dgm:cxn modelId="{5FA833A7-D562-4C62-9AF1-750E78B15466}" srcId="{D6AF5ED0-D862-4761-9706-6F86B0295625}" destId="{8884F3CC-0CBC-4D1C-98BE-9B5DEC5C59F6}" srcOrd="0" destOrd="0" parTransId="{77CCBC0C-84D5-4357-81F2-6DA9221F2735}" sibTransId="{30355120-6433-4D82-951D-DEB79905C576}"/>
    <dgm:cxn modelId="{EC805DCF-C938-4ACF-AD08-2F800CB68B75}" srcId="{52AA5148-F540-4DF8-9A20-B5A0B518BF52}" destId="{125453D7-B7F5-4793-B8A6-4EFE5C981DA4}" srcOrd="0" destOrd="0" parTransId="{AB719CC9-14D4-4C17-83EC-75685D4A7442}" sibTransId="{782248F1-78B7-4210-860E-BF4A57BF1405}"/>
    <dgm:cxn modelId="{9D48EA82-852F-4AC7-9346-30E8DB9F661B}" type="presOf" srcId="{002B6E20-4AD3-47FB-84A9-7F06BA151796}" destId="{9B49160E-2267-4F3A-B806-1D2CEAC18C4F}" srcOrd="0" destOrd="1" presId="urn:microsoft.com/office/officeart/2005/8/layout/chevron2"/>
    <dgm:cxn modelId="{C7F6E312-F6B9-4AEC-AFD8-2B1B8E8FC47B}" type="presOf" srcId="{0BC06D12-CC03-43D0-B450-A0052C9771E0}" destId="{9B49160E-2267-4F3A-B806-1D2CEAC18C4F}" srcOrd="0" destOrd="2" presId="urn:microsoft.com/office/officeart/2005/8/layout/chevron2"/>
    <dgm:cxn modelId="{CEDFE7DA-21A9-44D7-9AA3-69C9FA5FF9C1}" srcId="{B1D0645F-1108-49B7-944F-2D51E4980104}" destId="{C9BA2437-934F-4FC4-BBCB-6F670CB9C7EB}" srcOrd="3" destOrd="0" parTransId="{2D5D4429-4A92-40A3-8F11-A5000A437A21}" sibTransId="{8477140D-3A1B-4F59-8AFB-3D441EF16617}"/>
    <dgm:cxn modelId="{5B4ACE12-528E-415E-8D6F-6338618483C0}" type="presOf" srcId="{033449A2-FA2C-449C-848D-E1D16CF19F79}" destId="{9B49160E-2267-4F3A-B806-1D2CEAC18C4F}" srcOrd="0" destOrd="0" presId="urn:microsoft.com/office/officeart/2005/8/layout/chevron2"/>
    <dgm:cxn modelId="{1813260E-D205-409A-BAA7-DB098636B8CA}" srcId="{B1D0645F-1108-49B7-944F-2D51E4980104}" destId="{002B6E20-4AD3-47FB-84A9-7F06BA151796}" srcOrd="1" destOrd="0" parTransId="{5D42C5F5-FDE9-46A8-B93B-08F8D47FF665}" sibTransId="{5C57B6E3-B385-47FF-A6BA-2C9C5C3823C0}"/>
    <dgm:cxn modelId="{C59680C4-30E4-4906-91D9-D6B360CD605D}" type="presOf" srcId="{322F2BFF-566E-4AFA-9CBC-ABF7C140AEE1}" destId="{38E9BECD-D29E-4226-AFDF-50DDD3C736B1}" srcOrd="0" destOrd="0" presId="urn:microsoft.com/office/officeart/2005/8/layout/chevron2"/>
    <dgm:cxn modelId="{278BEC36-50EC-427A-83FA-1437BAD7416C}" srcId="{322F2BFF-566E-4AFA-9CBC-ABF7C140AEE1}" destId="{B1D0645F-1108-49B7-944F-2D51E4980104}" srcOrd="0" destOrd="0" parTransId="{B0FC9CE1-11C6-40EE-9647-5A238C6E897E}" sibTransId="{5CF4E5E3-D4D3-4F09-8248-D20BF52FF67A}"/>
    <dgm:cxn modelId="{E1663650-D0FB-4AE6-B568-6727CF840303}" srcId="{322F2BFF-566E-4AFA-9CBC-ABF7C140AEE1}" destId="{D6AF5ED0-D862-4761-9706-6F86B0295625}" srcOrd="2" destOrd="0" parTransId="{C96F8DA2-0E57-48D7-AB0C-BF4056EA173B}" sibTransId="{3CABB7F3-F4F2-4B0C-99A8-EA1FFB24ED5F}"/>
    <dgm:cxn modelId="{A0F18CD6-B199-4628-B966-ADDE19706075}" type="presParOf" srcId="{38E9BECD-D29E-4226-AFDF-50DDD3C736B1}" destId="{992699D3-9607-4D51-AE25-DF366F2D4C43}" srcOrd="0" destOrd="0" presId="urn:microsoft.com/office/officeart/2005/8/layout/chevron2"/>
    <dgm:cxn modelId="{D324C78F-EEAD-46E9-B419-F8E658C0333A}" type="presParOf" srcId="{992699D3-9607-4D51-AE25-DF366F2D4C43}" destId="{F58FF9BB-1636-4E4C-B3C5-8C79CDC90C58}" srcOrd="0" destOrd="0" presId="urn:microsoft.com/office/officeart/2005/8/layout/chevron2"/>
    <dgm:cxn modelId="{5387AB28-5349-4FF9-978B-76A9D36DB6C4}" type="presParOf" srcId="{992699D3-9607-4D51-AE25-DF366F2D4C43}" destId="{9B49160E-2267-4F3A-B806-1D2CEAC18C4F}" srcOrd="1" destOrd="0" presId="urn:microsoft.com/office/officeart/2005/8/layout/chevron2"/>
    <dgm:cxn modelId="{806C7268-3914-4EF0-B1F6-DF5079A563BB}" type="presParOf" srcId="{38E9BECD-D29E-4226-AFDF-50DDD3C736B1}" destId="{3FD2C978-E16E-4377-8A7E-78672F96DCA2}" srcOrd="1" destOrd="0" presId="urn:microsoft.com/office/officeart/2005/8/layout/chevron2"/>
    <dgm:cxn modelId="{FA87AD9A-77E9-488E-9241-86FB34D08E2E}" type="presParOf" srcId="{38E9BECD-D29E-4226-AFDF-50DDD3C736B1}" destId="{F312464C-0343-421D-A2D9-2DCB82C88022}" srcOrd="2" destOrd="0" presId="urn:microsoft.com/office/officeart/2005/8/layout/chevron2"/>
    <dgm:cxn modelId="{945BE2C8-3BDB-4CF1-B9AA-4F7086FDD0B1}" type="presParOf" srcId="{F312464C-0343-421D-A2D9-2DCB82C88022}" destId="{01E0124B-D4A0-4AC6-B018-1308937F205B}" srcOrd="0" destOrd="0" presId="urn:microsoft.com/office/officeart/2005/8/layout/chevron2"/>
    <dgm:cxn modelId="{F4C5F671-32DC-45A8-AE7D-64178E4C2973}" type="presParOf" srcId="{F312464C-0343-421D-A2D9-2DCB82C88022}" destId="{8BF05155-22DB-4DEA-AA25-EB22CC746640}" srcOrd="1" destOrd="0" presId="urn:microsoft.com/office/officeart/2005/8/layout/chevron2"/>
    <dgm:cxn modelId="{0659DBE1-CCCF-4363-A968-E44F398BAC93}" type="presParOf" srcId="{38E9BECD-D29E-4226-AFDF-50DDD3C736B1}" destId="{F25870A7-4BB1-4F41-87AD-20FC81F54182}" srcOrd="3" destOrd="0" presId="urn:microsoft.com/office/officeart/2005/8/layout/chevron2"/>
    <dgm:cxn modelId="{EEACA813-CA7C-4CA7-A3ED-F2A80D2E4A36}" type="presParOf" srcId="{38E9BECD-D29E-4226-AFDF-50DDD3C736B1}" destId="{C4AD66A1-2FD1-44FF-9A96-702D20D99F88}" srcOrd="4" destOrd="0" presId="urn:microsoft.com/office/officeart/2005/8/layout/chevron2"/>
    <dgm:cxn modelId="{58A45597-235B-4692-B60E-F7359A2588E6}" type="presParOf" srcId="{C4AD66A1-2FD1-44FF-9A96-702D20D99F88}" destId="{3F3A4EA5-EFEE-4908-8703-F7DA2AC87358}" srcOrd="0" destOrd="0" presId="urn:microsoft.com/office/officeart/2005/8/layout/chevron2"/>
    <dgm:cxn modelId="{DF8220FB-C3A9-43FB-BCD3-FF38D747E7E2}" type="presParOf" srcId="{C4AD66A1-2FD1-44FF-9A96-702D20D99F88}" destId="{DD13727B-BFA8-4097-867D-C55E091788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D2FD8-5F09-5B4F-9EF1-23DE268A0B16}">
      <dsp:nvSpPr>
        <dsp:cNvPr id="0" name=""/>
        <dsp:cNvSpPr/>
      </dsp:nvSpPr>
      <dsp:spPr>
        <a:xfrm>
          <a:off x="2643281" y="2640805"/>
          <a:ext cx="1934439" cy="193443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Low-cost, portable, shade device that automatically adjusts according to user preference to provide UV protection</a:t>
          </a:r>
          <a:endParaRPr lang="en-US" sz="1200" b="1" kern="1200" dirty="0"/>
        </a:p>
      </dsp:txBody>
      <dsp:txXfrm>
        <a:off x="2926573" y="2924097"/>
        <a:ext cx="1367855" cy="1367855"/>
      </dsp:txXfrm>
    </dsp:sp>
    <dsp:sp modelId="{C7E2DCF7-9917-8D41-8453-F5DD32C641BC}">
      <dsp:nvSpPr>
        <dsp:cNvPr id="0" name=""/>
        <dsp:cNvSpPr/>
      </dsp:nvSpPr>
      <dsp:spPr>
        <a:xfrm rot="10800000">
          <a:off x="677783" y="3332367"/>
          <a:ext cx="1857396" cy="5513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BD05C-3BFB-B94E-8100-A23FA805EDCA}">
      <dsp:nvSpPr>
        <dsp:cNvPr id="0" name=""/>
        <dsp:cNvSpPr/>
      </dsp:nvSpPr>
      <dsp:spPr>
        <a:xfrm>
          <a:off x="729" y="3066382"/>
          <a:ext cx="1354107" cy="10832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High cost of current devices</a:t>
          </a:r>
          <a:endParaRPr lang="en-US" sz="1100" b="1" kern="1200" dirty="0"/>
        </a:p>
      </dsp:txBody>
      <dsp:txXfrm>
        <a:off x="32457" y="3098110"/>
        <a:ext cx="1290651" cy="1019829"/>
      </dsp:txXfrm>
    </dsp:sp>
    <dsp:sp modelId="{7EF99DAD-BC28-B94C-928B-9AFF5AE4B7C8}">
      <dsp:nvSpPr>
        <dsp:cNvPr id="0" name=""/>
        <dsp:cNvSpPr/>
      </dsp:nvSpPr>
      <dsp:spPr>
        <a:xfrm rot="12960000">
          <a:off x="1060516" y="2154434"/>
          <a:ext cx="1857396" cy="5513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F5C4C9-4A14-A746-B27B-DB6D98873263}">
      <dsp:nvSpPr>
        <dsp:cNvPr id="0" name=""/>
        <dsp:cNvSpPr/>
      </dsp:nvSpPr>
      <dsp:spPr>
        <a:xfrm>
          <a:off x="560828" y="1342573"/>
          <a:ext cx="1354107" cy="10832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Messy and toxic sunscreen</a:t>
          </a:r>
          <a:endParaRPr lang="en-US" sz="1100" b="1" kern="1200" dirty="0"/>
        </a:p>
      </dsp:txBody>
      <dsp:txXfrm>
        <a:off x="592556" y="1374301"/>
        <a:ext cx="1290651" cy="1019829"/>
      </dsp:txXfrm>
    </dsp:sp>
    <dsp:sp modelId="{784331AF-84C7-1F4C-92DA-82D8FEB4FCA0}">
      <dsp:nvSpPr>
        <dsp:cNvPr id="0" name=""/>
        <dsp:cNvSpPr/>
      </dsp:nvSpPr>
      <dsp:spPr>
        <a:xfrm rot="15120000">
          <a:off x="2062526" y="1426431"/>
          <a:ext cx="1857396" cy="5513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DFE5AE-9CD7-BD4D-96C8-6B2B03E33A65}">
      <dsp:nvSpPr>
        <dsp:cNvPr id="0" name=""/>
        <dsp:cNvSpPr/>
      </dsp:nvSpPr>
      <dsp:spPr>
        <a:xfrm>
          <a:off x="2027188" y="277201"/>
          <a:ext cx="1354107" cy="10832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Requirement to manually adjust current techniques</a:t>
          </a:r>
          <a:endParaRPr lang="en-US" sz="1100" b="1" kern="1200" dirty="0"/>
        </a:p>
      </dsp:txBody>
      <dsp:txXfrm>
        <a:off x="2058916" y="308929"/>
        <a:ext cx="1290651" cy="1019829"/>
      </dsp:txXfrm>
    </dsp:sp>
    <dsp:sp modelId="{DEF06153-131D-424F-AB28-D0F26C689241}">
      <dsp:nvSpPr>
        <dsp:cNvPr id="0" name=""/>
        <dsp:cNvSpPr/>
      </dsp:nvSpPr>
      <dsp:spPr>
        <a:xfrm rot="17280000">
          <a:off x="3301079" y="1426431"/>
          <a:ext cx="1857396" cy="5513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78B228-D536-1241-903C-1E2C2B8FD52E}">
      <dsp:nvSpPr>
        <dsp:cNvPr id="0" name=""/>
        <dsp:cNvSpPr/>
      </dsp:nvSpPr>
      <dsp:spPr>
        <a:xfrm>
          <a:off x="3839707" y="277201"/>
          <a:ext cx="1354107" cy="10832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Lack of accommodating features</a:t>
          </a:r>
          <a:endParaRPr lang="en-US" sz="1100" b="1" kern="1200" dirty="0"/>
        </a:p>
      </dsp:txBody>
      <dsp:txXfrm>
        <a:off x="3871435" y="308929"/>
        <a:ext cx="1290651" cy="1019829"/>
      </dsp:txXfrm>
    </dsp:sp>
    <dsp:sp modelId="{62935DC6-C730-6841-9002-205F4E4DD1D4}">
      <dsp:nvSpPr>
        <dsp:cNvPr id="0" name=""/>
        <dsp:cNvSpPr/>
      </dsp:nvSpPr>
      <dsp:spPr>
        <a:xfrm rot="19440000">
          <a:off x="4303089" y="2154434"/>
          <a:ext cx="1857396" cy="5513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B07D28-1592-084B-9B41-A8ABBE42B648}">
      <dsp:nvSpPr>
        <dsp:cNvPr id="0" name=""/>
        <dsp:cNvSpPr/>
      </dsp:nvSpPr>
      <dsp:spPr>
        <a:xfrm>
          <a:off x="5306066" y="1342573"/>
          <a:ext cx="1354107" cy="10832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Insufficient materials for UV protection</a:t>
          </a:r>
          <a:endParaRPr lang="en-US" sz="1100" b="1" kern="1200" dirty="0"/>
        </a:p>
      </dsp:txBody>
      <dsp:txXfrm>
        <a:off x="5337794" y="1374301"/>
        <a:ext cx="1290651" cy="1019829"/>
      </dsp:txXfrm>
    </dsp:sp>
    <dsp:sp modelId="{A04A0401-88D8-2C4B-A0E8-F11C3397AEE6}">
      <dsp:nvSpPr>
        <dsp:cNvPr id="0" name=""/>
        <dsp:cNvSpPr/>
      </dsp:nvSpPr>
      <dsp:spPr>
        <a:xfrm>
          <a:off x="4685823" y="3332367"/>
          <a:ext cx="1857396" cy="5513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599DEC-C4C8-0744-BD6F-6EA34B8D0B3D}">
      <dsp:nvSpPr>
        <dsp:cNvPr id="0" name=""/>
        <dsp:cNvSpPr/>
      </dsp:nvSpPr>
      <dsp:spPr>
        <a:xfrm>
          <a:off x="5866166" y="3066382"/>
          <a:ext cx="1354107" cy="10832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Lack of full coverage</a:t>
          </a:r>
          <a:endParaRPr lang="en-US" sz="1100" b="1" kern="1200" dirty="0"/>
        </a:p>
      </dsp:txBody>
      <dsp:txXfrm>
        <a:off x="5897894" y="3098110"/>
        <a:ext cx="1290651" cy="1019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F9BB-1636-4E4C-B3C5-8C79CDC90C58}">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Step 1</a:t>
          </a:r>
          <a:endParaRPr lang="en-US" sz="3400" kern="1200" dirty="0"/>
        </a:p>
      </dsp:txBody>
      <dsp:txXfrm rot="-5400000">
        <a:off x="1" y="679096"/>
        <a:ext cx="1352020" cy="579438"/>
      </dsp:txXfrm>
    </dsp:sp>
    <dsp:sp modelId="{9B49160E-2267-4F3A-B806-1D2CEAC18C4F}">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Finalize Design </a:t>
          </a:r>
          <a:endParaRPr lang="en-US" sz="1700" kern="1200" dirty="0"/>
        </a:p>
        <a:p>
          <a:pPr marL="171450" lvl="1" indent="-171450" algn="l" defTabSz="755650">
            <a:lnSpc>
              <a:spcPct val="90000"/>
            </a:lnSpc>
            <a:spcBef>
              <a:spcPct val="0"/>
            </a:spcBef>
            <a:spcAft>
              <a:spcPct val="15000"/>
            </a:spcAft>
            <a:buChar char="••"/>
          </a:pPr>
          <a:r>
            <a:rPr lang="en-US" sz="1700" kern="1200" dirty="0" smtClean="0"/>
            <a:t>Create Materials List &amp; Budget</a:t>
          </a:r>
          <a:endParaRPr lang="en-US" sz="1700" kern="1200" dirty="0"/>
        </a:p>
        <a:p>
          <a:pPr marL="171450" lvl="1" indent="-171450" algn="l" defTabSz="755650">
            <a:lnSpc>
              <a:spcPct val="90000"/>
            </a:lnSpc>
            <a:spcBef>
              <a:spcPct val="0"/>
            </a:spcBef>
            <a:spcAft>
              <a:spcPct val="15000"/>
            </a:spcAft>
            <a:buChar char="••"/>
          </a:pPr>
          <a:r>
            <a:rPr lang="en-US" sz="1700" kern="1200" dirty="0" smtClean="0"/>
            <a:t>Safety Analysis (Design-Safe)</a:t>
          </a:r>
          <a:endParaRPr lang="en-US" sz="1700" kern="1200" dirty="0"/>
        </a:p>
        <a:p>
          <a:pPr marL="171450" lvl="1" indent="-171450" algn="l" defTabSz="755650">
            <a:lnSpc>
              <a:spcPct val="90000"/>
            </a:lnSpc>
            <a:spcBef>
              <a:spcPct val="0"/>
            </a:spcBef>
            <a:spcAft>
              <a:spcPct val="15000"/>
            </a:spcAft>
            <a:buChar char="••"/>
          </a:pPr>
          <a:r>
            <a:rPr lang="en-US" sz="1700" kern="1200" dirty="0" smtClean="0"/>
            <a:t>Order Materials</a:t>
          </a:r>
          <a:endParaRPr lang="en-US" sz="1700" kern="1200" dirty="0"/>
        </a:p>
      </dsp:txBody>
      <dsp:txXfrm rot="-5400000">
        <a:off x="1352020" y="64373"/>
        <a:ext cx="6714693" cy="1132875"/>
      </dsp:txXfrm>
    </dsp:sp>
    <dsp:sp modelId="{01E0124B-D4A0-4AC6-B018-1308937F205B}">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Step 2</a:t>
          </a:r>
          <a:endParaRPr lang="en-US" sz="3400" kern="1200" dirty="0"/>
        </a:p>
      </dsp:txBody>
      <dsp:txXfrm rot="-5400000">
        <a:off x="1" y="2419614"/>
        <a:ext cx="1352020" cy="579438"/>
      </dsp:txXfrm>
    </dsp:sp>
    <dsp:sp modelId="{8BF05155-22DB-4DEA-AA25-EB22CC746640}">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Arduino Code Creation</a:t>
          </a:r>
          <a:endParaRPr lang="en-US" sz="1700" kern="1200" dirty="0"/>
        </a:p>
      </dsp:txBody>
      <dsp:txXfrm rot="-5400000">
        <a:off x="1352020" y="1804891"/>
        <a:ext cx="6714693" cy="1132875"/>
      </dsp:txXfrm>
    </dsp:sp>
    <dsp:sp modelId="{3F3A4EA5-EFEE-4908-8703-F7DA2AC87358}">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Step 3</a:t>
          </a:r>
          <a:endParaRPr lang="en-US" sz="3400" kern="1200" dirty="0"/>
        </a:p>
      </dsp:txBody>
      <dsp:txXfrm rot="-5400000">
        <a:off x="1" y="4160131"/>
        <a:ext cx="1352020" cy="579438"/>
      </dsp:txXfrm>
    </dsp:sp>
    <dsp:sp modelId="{DD13727B-BFA8-4097-867D-C55E091788D2}">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Physical Embodiment</a:t>
          </a:r>
          <a:endParaRPr lang="en-US" sz="1700" kern="1200" dirty="0"/>
        </a:p>
      </dsp:txBody>
      <dsp:txXfrm rot="-5400000">
        <a:off x="1352020" y="3545408"/>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EEB21-AA86-4C32-BC25-2D5DD3427453}" type="datetimeFigureOut">
              <a:rPr lang="en-US" smtClean="0"/>
              <a:t>11/15/15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6C083-B055-4735-A8F5-7E14BA894079}" type="slidenum">
              <a:rPr lang="en-US" smtClean="0"/>
              <a:t>‹#›</a:t>
            </a:fld>
            <a:endParaRPr lang="en-US"/>
          </a:p>
        </p:txBody>
      </p:sp>
    </p:spTree>
    <p:extLst>
      <p:ext uri="{BB962C8B-B14F-4D97-AF65-F5344CB8AC3E}">
        <p14:creationId xmlns:p14="http://schemas.microsoft.com/office/powerpoint/2010/main" val="103028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Skin cancer</a:t>
            </a:r>
            <a:r>
              <a:rPr lang="en-US" sz="1200" b="0" i="0" kern="1200" baseline="0" dirty="0" smtClean="0">
                <a:solidFill>
                  <a:schemeClr val="tx1"/>
                </a:solidFill>
                <a:effectLst/>
                <a:latin typeface="+mn-lt"/>
                <a:ea typeface="+mn-ea"/>
                <a:cs typeface="+mn-cs"/>
              </a:rPr>
              <a:t> is currently the number one form of cancer in the United States. As UV radiation is the number one cause of skin cancer there exists a need to look into current UV protection methods. Currently those devices which boast high UV protection levels usually boast extremely high costs as well soaring well into the hundreds of dollars and tend to be large and difficult to adjust and maneuver for the user. Those devices that are lower cost are made of insufficient materials for UV protection and often lack the size required to provide the full coverage necessary. Furthermore, sunscreens commonly used for UV protection have recently been found to have toxic health implications.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Therefore there exists a need to create a low-cost, portable shading device which automatically adjusts according to user preference to provide UV protection.  </a:t>
            </a:r>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2</a:t>
            </a:fld>
            <a:endParaRPr lang="en-US"/>
          </a:p>
        </p:txBody>
      </p:sp>
    </p:spTree>
    <p:extLst>
      <p:ext uri="{BB962C8B-B14F-4D97-AF65-F5344CB8AC3E}">
        <p14:creationId xmlns:p14="http://schemas.microsoft.com/office/powerpoint/2010/main" val="424553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 power source chosen should ensure the user is not inconvenienced as to minimize frustrations. </a:t>
            </a:r>
          </a:p>
          <a:p>
            <a:pPr marL="0" indent="0">
              <a:buNone/>
            </a:pPr>
            <a:r>
              <a:rPr lang="en-US" baseline="0" dirty="0" smtClean="0"/>
              <a:t>Charging speed ensures the charge wait time for the device is not inconvenient. </a:t>
            </a:r>
          </a:p>
          <a:p>
            <a:pPr marL="0" indent="0">
              <a:buNone/>
            </a:pPr>
            <a:r>
              <a:rPr lang="en-US" baseline="0" dirty="0" smtClean="0"/>
              <a:t>Low cost so as to keep the total device cost down below $200. </a:t>
            </a:r>
          </a:p>
          <a:p>
            <a:pPr marL="0" indent="0">
              <a:buNone/>
            </a:pPr>
            <a:r>
              <a:rPr lang="en-US" baseline="0" dirty="0" smtClean="0"/>
              <a:t>Portability ensures the power source isn’t so heavy or wired so that the final product is unable to be carried. </a:t>
            </a:r>
          </a:p>
          <a:p>
            <a:pPr marL="0" indent="0">
              <a:buNone/>
            </a:pPr>
            <a:r>
              <a:rPr lang="en-US" baseline="0" dirty="0" smtClean="0"/>
              <a:t>Reusability ensures the device is able to surpass the lifetime minimum of 5 years. </a:t>
            </a:r>
          </a:p>
          <a:p>
            <a:pPr marL="0" indent="0">
              <a:buNone/>
            </a:pPr>
            <a:endParaRPr lang="en-US" baseline="0" dirty="0" smtClean="0"/>
          </a:p>
          <a:p>
            <a:pPr marL="228600" indent="-228600">
              <a:buAutoNum type="arabicPeriod"/>
            </a:pPr>
            <a:r>
              <a:rPr lang="en-US" baseline="0" dirty="0" smtClean="0"/>
              <a:t>Primary Batteries have a definite lifetime and cannot be re-charged</a:t>
            </a:r>
          </a:p>
          <a:p>
            <a:pPr marL="228600" indent="-228600">
              <a:buAutoNum type="arabicPeriod"/>
            </a:pPr>
            <a:r>
              <a:rPr lang="en-US" baseline="0" dirty="0" smtClean="0"/>
              <a:t>Secondary batteries can be re-charged by passing electricity through their electrodes</a:t>
            </a:r>
          </a:p>
          <a:p>
            <a:pPr marL="228600" indent="-228600">
              <a:buAutoNum type="arabicPeriod"/>
            </a:pPr>
            <a:r>
              <a:rPr lang="en-US" baseline="0" dirty="0" smtClean="0"/>
              <a:t>Solar Power converts energy from the sun to usable electricity </a:t>
            </a:r>
          </a:p>
          <a:p>
            <a:pPr marL="228600" indent="-228600">
              <a:buAutoNum type="arabicPeriod"/>
            </a:pPr>
            <a:r>
              <a:rPr lang="en-US" baseline="0" dirty="0" smtClean="0"/>
              <a:t>AC power contains flowing electric charge that reverse direction periodically. </a:t>
            </a:r>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17</a:t>
            </a:fld>
            <a:endParaRPr lang="en-US"/>
          </a:p>
        </p:txBody>
      </p:sp>
    </p:spTree>
    <p:extLst>
      <p:ext uri="{BB962C8B-B14F-4D97-AF65-F5344CB8AC3E}">
        <p14:creationId xmlns:p14="http://schemas.microsoft.com/office/powerpoint/2010/main" val="380038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highest convenience power sources were found to be the solar power rechargeable batter and the solar power. Once solar panels are installed they require little to no maintenance. An inherent issue with solar panels is its inability to provide electricity when light is not present, which is rectified with a solar panel rechargeable batter combination. </a:t>
            </a:r>
          </a:p>
          <a:p>
            <a:endParaRPr lang="en-US" baseline="0" dirty="0" smtClean="0"/>
          </a:p>
          <a:p>
            <a:r>
              <a:rPr lang="en-US" baseline="0" dirty="0" smtClean="0"/>
              <a:t>The quickest charging speeds were found to be solar power and AC power. Solar panels do not require charging to provide power as a source. AC power utilized to directly power the device requires no charging time as well however is not feasible given the portability criterion. </a:t>
            </a:r>
          </a:p>
          <a:p>
            <a:endParaRPr lang="en-US" baseline="0" dirty="0" smtClean="0"/>
          </a:p>
          <a:p>
            <a:r>
              <a:rPr lang="en-US" baseline="0" dirty="0" smtClean="0"/>
              <a:t>Lowest cost was found to be AC power followed by the solar panel. AC power along with an AC/DC converter is around 6USD and a 3W solar panel was found to be approximately $11.95. </a:t>
            </a:r>
          </a:p>
          <a:p>
            <a:endParaRPr lang="en-US" baseline="0" dirty="0" smtClean="0"/>
          </a:p>
          <a:p>
            <a:r>
              <a:rPr lang="en-US" baseline="0" dirty="0" smtClean="0"/>
              <a:t>The sources with highest portability rating were the solar panels and the solar panels with battery. A low voltage 5V solar panel is small in size (120 x 70mm). Adding a rechargeable battery increases the size and weight of the power source but still weighs much less than external AC power or multiple non-rechargeable batteries. </a:t>
            </a:r>
          </a:p>
          <a:p>
            <a:endParaRPr lang="en-US" baseline="0" dirty="0" smtClean="0"/>
          </a:p>
          <a:p>
            <a:r>
              <a:rPr lang="en-US" baseline="0" dirty="0" smtClean="0"/>
              <a:t>Highest reusability was found in the solar power with rechargeable batteries and the solar power alone. Secondary batteries can be recharged for external power source, so along with the combination of a solar panel which can provide indefinite amounts of power was the most reusable followed by the solar panel by itself.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18</a:t>
            </a:fld>
            <a:endParaRPr lang="en-US"/>
          </a:p>
        </p:txBody>
      </p:sp>
    </p:spTree>
    <p:extLst>
      <p:ext uri="{BB962C8B-B14F-4D97-AF65-F5344CB8AC3E}">
        <p14:creationId xmlns:p14="http://schemas.microsoft.com/office/powerpoint/2010/main" val="293179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Portability</a:t>
            </a:r>
            <a:r>
              <a:rPr lang="en-US" baseline="0" dirty="0" smtClean="0"/>
              <a:t> ensures that the device is able to be easily collapsible and lightweight so that it remains below the weight restrictions. </a:t>
            </a:r>
          </a:p>
          <a:p>
            <a:r>
              <a:rPr lang="en-US" baseline="0" dirty="0" smtClean="0"/>
              <a:t>Ease of setup ensures the device can be set up under the 5 min specification. </a:t>
            </a:r>
          </a:p>
          <a:p>
            <a:r>
              <a:rPr lang="en-US" baseline="0" dirty="0" smtClean="0"/>
              <a:t>Ability to cover 2 adults must be high as that was an initial design requirement</a:t>
            </a:r>
          </a:p>
          <a:p>
            <a:r>
              <a:rPr lang="en-US" baseline="0" dirty="0" smtClean="0"/>
              <a:t>The minimum height of 1.2m found through calculations of a reclining human in a chair earlier must be exceeded for the device to be able to easily accommodate someone. </a:t>
            </a:r>
          </a:p>
          <a:p>
            <a:r>
              <a:rPr lang="en-US" baseline="0" dirty="0" smtClean="0"/>
              <a:t>The power source must be able to be easily attached to the device. </a:t>
            </a:r>
          </a:p>
          <a:p>
            <a:r>
              <a:rPr lang="en-US" baseline="0" dirty="0" smtClean="0"/>
              <a:t>The device itself should be able to withstand environmental factors of wind and rain and should be able to be used on all terrains. </a:t>
            </a:r>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21</a:t>
            </a:fld>
            <a:endParaRPr lang="en-US"/>
          </a:p>
        </p:txBody>
      </p:sp>
    </p:spTree>
    <p:extLst>
      <p:ext uri="{BB962C8B-B14F-4D97-AF65-F5344CB8AC3E}">
        <p14:creationId xmlns:p14="http://schemas.microsoft.com/office/powerpoint/2010/main" val="141489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a:t>
            </a:r>
            <a:r>
              <a:rPr lang="en-US" baseline="0" dirty="0" smtClean="0"/>
              <a:t>est portability – The canopy shelter was found to have the highest portability with the fewest components. The U-shaped was second with relatively few components as well. </a:t>
            </a:r>
          </a:p>
          <a:p>
            <a:endParaRPr lang="en-US" baseline="0" dirty="0" smtClean="0"/>
          </a:p>
          <a:p>
            <a:r>
              <a:rPr lang="en-US" baseline="0" dirty="0" smtClean="0"/>
              <a:t>Easiest to set up- The pop-up shape consists of unrolling the base and popping up the shade giving it the most straightforward set-up. The canopy set-up would require the shade to be slipped onto two poles and placing the poles into the corners of the base which also leads to a fairly quick set-up time. </a:t>
            </a:r>
          </a:p>
          <a:p>
            <a:endParaRPr lang="en-US" baseline="0" dirty="0" smtClean="0"/>
          </a:p>
          <a:p>
            <a:r>
              <a:rPr lang="en-US" baseline="0" dirty="0" smtClean="0"/>
              <a:t>All 5 designs have room for 2 adults, The canopy and cave were chosen to accomplish the task of guaranteeing coverage of the entire bodies of two adults better than the others. </a:t>
            </a:r>
          </a:p>
          <a:p>
            <a:endParaRPr lang="en-US" baseline="0" dirty="0" smtClean="0"/>
          </a:p>
          <a:p>
            <a:r>
              <a:rPr lang="en-US" baseline="0" dirty="0" smtClean="0"/>
              <a:t>The canopy and umbrella both exceed the minimum height requirement of 1.12m and scored the best due to the light-weight and collapsible nature of the frames of both devices eliminating size restrictions.  </a:t>
            </a:r>
          </a:p>
          <a:p>
            <a:endParaRPr lang="en-US" baseline="0" dirty="0" smtClean="0"/>
          </a:p>
          <a:p>
            <a:r>
              <a:rPr lang="en-US" baseline="0" dirty="0" smtClean="0"/>
              <a:t>Both the umbrella and the and the canopy have upward facing surfaces which would allow for best attachment of the solar panel for maximal power production. </a:t>
            </a:r>
          </a:p>
          <a:p>
            <a:endParaRPr lang="en-US" baseline="0" dirty="0" smtClean="0"/>
          </a:p>
          <a:p>
            <a:r>
              <a:rPr lang="en-US" baseline="0" dirty="0" smtClean="0"/>
              <a:t>All designs received the same wind resistance rating as all designs with proper attachments and weights should be able to withstand the wind. Canopy and Pop-up are shown as examples. </a:t>
            </a:r>
          </a:p>
          <a:p>
            <a:endParaRPr lang="en-US" baseline="0" dirty="0" smtClean="0"/>
          </a:p>
          <a:p>
            <a:r>
              <a:rPr lang="en-US" baseline="0" dirty="0" smtClean="0"/>
              <a:t>The cave having 3 of four sides covered along with an extendable portion was found to provide the best rain protection followed by the canopy design which has overhead protection as well as attachable sides to provide greater protection if necessary. </a:t>
            </a:r>
          </a:p>
          <a:p>
            <a:endParaRPr lang="en-US" baseline="0" dirty="0" smtClean="0"/>
          </a:p>
          <a:p>
            <a:r>
              <a:rPr lang="en-US" baseline="0" dirty="0" smtClean="0"/>
              <a:t>The cave was the best for all terrain due to the ability of accommating guy ropes for extra security if necessary along with stakes and sand bags (depending on terrain). The canopy was second due to its inability to support guy ropes.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22</a:t>
            </a:fld>
            <a:endParaRPr lang="en-US"/>
          </a:p>
        </p:txBody>
      </p:sp>
    </p:spTree>
    <p:extLst>
      <p:ext uri="{BB962C8B-B14F-4D97-AF65-F5344CB8AC3E}">
        <p14:creationId xmlns:p14="http://schemas.microsoft.com/office/powerpoint/2010/main" val="421229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To</a:t>
            </a:r>
            <a:r>
              <a:rPr lang="en-US" baseline="0" dirty="0" smtClean="0"/>
              <a:t> create such a device the following design requirements were set forth. </a:t>
            </a:r>
          </a:p>
          <a:p>
            <a:pPr marL="0" indent="0">
              <a:buNone/>
            </a:pPr>
            <a:endParaRPr lang="en-US" dirty="0" smtClean="0"/>
          </a:p>
          <a:p>
            <a:pPr marL="228600" indent="-228600">
              <a:buAutoNum type="arabicPeriod"/>
            </a:pPr>
            <a:r>
              <a:rPr lang="en-US" dirty="0" smtClean="0"/>
              <a:t>Based on maximal</a:t>
            </a:r>
            <a:r>
              <a:rPr lang="en-US" baseline="0" dirty="0" smtClean="0"/>
              <a:t> </a:t>
            </a:r>
            <a:r>
              <a:rPr lang="en-US" dirty="0" smtClean="0"/>
              <a:t>temperature</a:t>
            </a:r>
            <a:r>
              <a:rPr lang="en-US" baseline="0" dirty="0" smtClean="0"/>
              <a:t> ranges recorded across the world along with the functional ranges of commonly used </a:t>
            </a:r>
            <a:r>
              <a:rPr lang="en-US" baseline="0" dirty="0" err="1" smtClean="0"/>
              <a:t>arduino</a:t>
            </a:r>
            <a:r>
              <a:rPr lang="en-US" baseline="0" dirty="0" smtClean="0"/>
              <a:t> sensors, we selected a temperature range of -40*C to 58*C as the functional range. </a:t>
            </a:r>
          </a:p>
          <a:p>
            <a:pPr marL="228600" indent="-228600">
              <a:buAutoNum type="arabicPeriod"/>
            </a:pPr>
            <a:r>
              <a:rPr lang="en-US" baseline="0" dirty="0" smtClean="0"/>
              <a:t>After conducting a cost analysis of sun-protective clothing costs per year and researching the prices of a variety of devices which boast to provide maximal UV protection, the cost of $200 was selected as the maximal price. </a:t>
            </a:r>
          </a:p>
          <a:p>
            <a:pPr marL="228600" indent="-228600">
              <a:buAutoNum type="arabicPeriod"/>
            </a:pPr>
            <a:r>
              <a:rPr lang="en-US" baseline="0" dirty="0" smtClean="0"/>
              <a:t>Materials with </a:t>
            </a:r>
            <a:r>
              <a:rPr lang="en-US" sz="1200" b="0" i="0" kern="1200" dirty="0" smtClean="0">
                <a:solidFill>
                  <a:schemeClr val="tx1"/>
                </a:solidFill>
                <a:effectLst/>
                <a:latin typeface="+mn-lt"/>
                <a:ea typeface="+mn-ea"/>
                <a:cs typeface="+mn-cs"/>
              </a:rPr>
              <a:t>UPF of 30 or higher earn The Skin Cancer Foundation’s Seal of Recommendation</a:t>
            </a:r>
            <a:r>
              <a:rPr lang="en-US" sz="1200" b="0" i="0" kern="1200" baseline="0" dirty="0" smtClean="0">
                <a:solidFill>
                  <a:schemeClr val="tx1"/>
                </a:solidFill>
                <a:effectLst/>
                <a:latin typeface="+mn-lt"/>
                <a:ea typeface="+mn-ea"/>
                <a:cs typeface="+mn-cs"/>
              </a:rPr>
              <a:t> and is our benchmark for the device UPF rating. </a:t>
            </a:r>
          </a:p>
          <a:p>
            <a:pPr marL="228600" indent="-228600">
              <a:buAutoNum type="arabicPeriod"/>
            </a:pPr>
            <a:r>
              <a:rPr lang="en-US" sz="1200" b="0" i="0" kern="1200" baseline="0" dirty="0" smtClean="0">
                <a:solidFill>
                  <a:schemeClr val="tx1"/>
                </a:solidFill>
                <a:effectLst/>
                <a:latin typeface="+mn-lt"/>
                <a:ea typeface="+mn-ea"/>
                <a:cs typeface="+mn-cs"/>
              </a:rPr>
              <a:t>Based upon the moisture regain values of widely used fabrics in sun protective devices a value of &lt;3% was selected to ensure the device covering remains useful in the presence of water. </a:t>
            </a:r>
          </a:p>
          <a:p>
            <a:pPr marL="228600" indent="-228600">
              <a:buAutoNum type="arabicPeriod"/>
            </a:pPr>
            <a:r>
              <a:rPr lang="en-US" sz="1200" b="0" i="0" kern="1200" baseline="0" dirty="0" smtClean="0">
                <a:solidFill>
                  <a:schemeClr val="tx1"/>
                </a:solidFill>
                <a:effectLst/>
                <a:latin typeface="+mn-lt"/>
                <a:ea typeface="+mn-ea"/>
                <a:cs typeface="+mn-cs"/>
              </a:rPr>
              <a:t>Maximal weight values were selected after conducting elbow flexion calculations for an elderly women, assumed to be the weakest of our clientele. </a:t>
            </a:r>
          </a:p>
          <a:p>
            <a:pPr marL="228600" indent="-228600">
              <a:buAutoNum type="arabicPeriod"/>
            </a:pPr>
            <a:r>
              <a:rPr lang="en-US" sz="1200" b="0" i="0" kern="1200" baseline="0" dirty="0" smtClean="0">
                <a:solidFill>
                  <a:schemeClr val="tx1"/>
                </a:solidFill>
                <a:effectLst/>
                <a:latin typeface="+mn-lt"/>
                <a:ea typeface="+mn-ea"/>
                <a:cs typeface="+mn-cs"/>
              </a:rPr>
              <a:t>5 minute set-up time was selected as reasonable based upon the set-up time of similar devices such as umbrellas or tents. </a:t>
            </a:r>
          </a:p>
          <a:p>
            <a:pPr marL="228600" indent="-228600">
              <a:buAutoNum type="arabicPeriod"/>
            </a:pPr>
            <a:r>
              <a:rPr lang="en-US" sz="1200" b="0" i="0" kern="1200" baseline="0" dirty="0" smtClean="0">
                <a:solidFill>
                  <a:schemeClr val="tx1"/>
                </a:solidFill>
                <a:effectLst/>
                <a:latin typeface="+mn-lt"/>
                <a:ea typeface="+mn-ea"/>
                <a:cs typeface="+mn-cs"/>
              </a:rPr>
              <a:t>8 hours of minimal usage  time was selected based upon the average amount of daylight in the US (~10 hours). </a:t>
            </a:r>
          </a:p>
          <a:p>
            <a:pPr marL="228600" indent="-228600">
              <a:buAutoNum type="arabicPeriod"/>
            </a:pPr>
            <a:r>
              <a:rPr lang="en-US" sz="1200" b="0" i="0" kern="1200" baseline="0" dirty="0" smtClean="0">
                <a:solidFill>
                  <a:schemeClr val="tx1"/>
                </a:solidFill>
                <a:effectLst/>
                <a:latin typeface="+mn-lt"/>
                <a:ea typeface="+mn-ea"/>
                <a:cs typeface="+mn-cs"/>
              </a:rPr>
              <a:t>Multiple terrain types ensures the user is able to use the device in a variety of situations increasing the usability of the device.</a:t>
            </a:r>
          </a:p>
          <a:p>
            <a:pPr marL="228600" indent="-228600">
              <a:buAutoNum type="arabicPeriod"/>
            </a:pPr>
            <a:r>
              <a:rPr lang="en-US" sz="1200" b="0" i="0" kern="1200" baseline="0" dirty="0" smtClean="0">
                <a:solidFill>
                  <a:schemeClr val="tx1"/>
                </a:solidFill>
                <a:effectLst/>
                <a:latin typeface="+mn-lt"/>
                <a:ea typeface="+mn-ea"/>
                <a:cs typeface="+mn-cs"/>
              </a:rPr>
              <a:t>Wind values were selected based upon common resistance values for similar sun protection devices.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Portable power required so that the device can be utilized outdoors. </a:t>
            </a:r>
          </a:p>
          <a:p>
            <a:pPr marL="228600" indent="-228600">
              <a:buAutoNum type="arabicPeriod"/>
            </a:pPr>
            <a:r>
              <a:rPr lang="en-US" sz="1200" b="0" i="0" kern="1200" baseline="0" dirty="0" smtClean="0">
                <a:solidFill>
                  <a:schemeClr val="tx1"/>
                </a:solidFill>
                <a:effectLst/>
                <a:latin typeface="+mn-lt"/>
                <a:ea typeface="+mn-ea"/>
                <a:cs typeface="+mn-cs"/>
              </a:rPr>
              <a:t>An hour between adjustments was selected due to the relative minimal movement of the sun per hour (~18deg). </a:t>
            </a:r>
          </a:p>
          <a:p>
            <a:pPr marL="228600" indent="-228600">
              <a:buAutoNum type="arabicPeriod"/>
            </a:pPr>
            <a:r>
              <a:rPr lang="en-US" sz="1200" b="0" i="0" kern="1200" baseline="0" dirty="0" smtClean="0">
                <a:solidFill>
                  <a:schemeClr val="tx1"/>
                </a:solidFill>
                <a:effectLst/>
                <a:latin typeface="+mn-lt"/>
                <a:ea typeface="+mn-ea"/>
                <a:cs typeface="+mn-cs"/>
              </a:rPr>
              <a:t>A 5 year minimum lifetime was chosen based upon current sun protection device lifetimes. </a:t>
            </a:r>
          </a:p>
          <a:p>
            <a:pPr marL="228600" indent="-228600">
              <a:buAutoNum type="arabicPeriod"/>
            </a:pPr>
            <a:r>
              <a:rPr lang="en-US" sz="1200" b="0" i="0" kern="1200" baseline="0" dirty="0" smtClean="0">
                <a:solidFill>
                  <a:schemeClr val="tx1"/>
                </a:solidFill>
                <a:effectLst/>
                <a:latin typeface="+mn-lt"/>
                <a:ea typeface="+mn-ea"/>
                <a:cs typeface="+mn-cs"/>
              </a:rPr>
              <a:t>2 adults was chosen as the baseline shade protection as more often than not more than one person go on outings together. </a:t>
            </a:r>
          </a:p>
          <a:p>
            <a:pPr marL="228600" indent="-228600">
              <a:buAutoNum type="arabicPeriod"/>
            </a:pPr>
            <a:r>
              <a:rPr lang="en-US" sz="1200" b="0" i="0" kern="1200" baseline="0" dirty="0" smtClean="0">
                <a:solidFill>
                  <a:schemeClr val="tx1"/>
                </a:solidFill>
                <a:effectLst/>
                <a:latin typeface="+mn-lt"/>
                <a:ea typeface="+mn-ea"/>
                <a:cs typeface="+mn-cs"/>
              </a:rPr>
              <a:t>A minimum device height of 1.12m was chosen based upon height calculations of an average human in a reclined chair. </a:t>
            </a:r>
          </a:p>
          <a:p>
            <a:pPr marL="0" indent="0">
              <a:buNone/>
            </a:pPr>
            <a:endParaRPr lang="en-US" sz="1200" b="0" i="0" kern="1200" baseline="0" dirty="0" smtClean="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3</a:t>
            </a:fld>
            <a:endParaRPr lang="en-US"/>
          </a:p>
        </p:txBody>
      </p:sp>
    </p:spTree>
    <p:extLst>
      <p:ext uri="{BB962C8B-B14F-4D97-AF65-F5344CB8AC3E}">
        <p14:creationId xmlns:p14="http://schemas.microsoft.com/office/powerpoint/2010/main" val="128744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4</a:t>
            </a:fld>
            <a:endParaRPr lang="en-US"/>
          </a:p>
        </p:txBody>
      </p:sp>
    </p:spTree>
    <p:extLst>
      <p:ext uri="{BB962C8B-B14F-4D97-AF65-F5344CB8AC3E}">
        <p14:creationId xmlns:p14="http://schemas.microsoft.com/office/powerpoint/2010/main" val="391829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**amount of water a completely dry fiber will absorb from the air at a standard condition of 70 degrees F and a relative humidity of 65%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6</a:t>
            </a:fld>
            <a:endParaRPr lang="en-US"/>
          </a:p>
        </p:txBody>
      </p:sp>
    </p:spTree>
    <p:extLst>
      <p:ext uri="{BB962C8B-B14F-4D97-AF65-F5344CB8AC3E}">
        <p14:creationId xmlns:p14="http://schemas.microsoft.com/office/powerpoint/2010/main" val="181565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Lowest Weight – 0.7-2.3 Denier ; 10-70 Denier</a:t>
            </a:r>
          </a:p>
          <a:p>
            <a:r>
              <a:rPr lang="en-US" dirty="0" smtClean="0"/>
              <a:t>Lowest Cost - $0.31,</a:t>
            </a:r>
            <a:r>
              <a:rPr lang="en-US" baseline="0" dirty="0" smtClean="0"/>
              <a:t> $0.37</a:t>
            </a:r>
          </a:p>
          <a:p>
            <a:r>
              <a:rPr lang="en-US" baseline="0" dirty="0" smtClean="0"/>
              <a:t>Highest UPF – 90.4% &gt;50+ ; 61% &gt; 50+</a:t>
            </a:r>
          </a:p>
          <a:p>
            <a:r>
              <a:rPr lang="en-US" baseline="0" dirty="0" smtClean="0"/>
              <a:t>Highest Weave Density – 1.5, 1.42 g/cm^3 </a:t>
            </a:r>
          </a:p>
          <a:p>
            <a:r>
              <a:rPr lang="en-US" baseline="0" dirty="0" smtClean="0"/>
              <a:t>Highest Tension – 8.8-4.3 g/denier; 2.8-7.0 g/denier</a:t>
            </a:r>
          </a:p>
          <a:p>
            <a:r>
              <a:rPr lang="en-US" baseline="0" dirty="0" smtClean="0"/>
              <a:t>Lowest Moisture Regain – 0.4%, 0.6%</a:t>
            </a:r>
          </a:p>
          <a:p>
            <a:r>
              <a:rPr lang="en-US" baseline="0" dirty="0" smtClean="0"/>
              <a:t>Thermal conductivity- 0.03, 0.05 W/</a:t>
            </a:r>
            <a:r>
              <a:rPr lang="en-US" baseline="0" dirty="0" err="1" smtClean="0"/>
              <a:t>mK</a:t>
            </a:r>
            <a:endParaRPr lang="en-US" baseline="0" dirty="0" smtClean="0"/>
          </a:p>
          <a:p>
            <a:r>
              <a:rPr lang="en-US" baseline="0" dirty="0" smtClean="0"/>
              <a:t>Smallest Sun – Softening or sticking at high temps: Good sun ; generally not affected</a:t>
            </a:r>
          </a:p>
          <a:p>
            <a:r>
              <a:rPr lang="en-US" baseline="0" dirty="0" smtClean="0"/>
              <a:t>Mildew – Absolute resistance, good to excellent </a:t>
            </a:r>
          </a:p>
          <a:p>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7</a:t>
            </a:fld>
            <a:endParaRPr lang="en-US"/>
          </a:p>
        </p:txBody>
      </p:sp>
    </p:spTree>
    <p:extLst>
      <p:ext uri="{BB962C8B-B14F-4D97-AF65-F5344CB8AC3E}">
        <p14:creationId xmlns:p14="http://schemas.microsoft.com/office/powerpoint/2010/main" val="311674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cost</a:t>
            </a:r>
            <a:r>
              <a:rPr lang="en-US" baseline="0" dirty="0" smtClean="0"/>
              <a:t> to ensure the device cost remains below $200</a:t>
            </a:r>
          </a:p>
          <a:p>
            <a:r>
              <a:rPr lang="en-US" baseline="0" dirty="0" smtClean="0"/>
              <a:t>High convenience ensure the sensor is able to be easily manipulated by the user with minimal effort so that the user is able to cover the fraction of their body with the amount of shade they desire. </a:t>
            </a:r>
          </a:p>
          <a:p>
            <a:r>
              <a:rPr lang="en-US" baseline="0" dirty="0" smtClean="0"/>
              <a:t>High sensitivity ensures the sensor is able to detect the changes in the environment and produce the adequate changes to the device</a:t>
            </a:r>
          </a:p>
          <a:p>
            <a:r>
              <a:rPr lang="en-US" baseline="0" dirty="0" smtClean="0"/>
              <a:t>High reliability ensures the sensor is not disrupted by extraneous environmental changes </a:t>
            </a:r>
          </a:p>
          <a:p>
            <a:r>
              <a:rPr lang="en-US" baseline="0" dirty="0" smtClean="0"/>
              <a:t>High portability ensures the sensor keeps the device portable and below weight limits. </a:t>
            </a:r>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10</a:t>
            </a:fld>
            <a:endParaRPr lang="en-US"/>
          </a:p>
        </p:txBody>
      </p:sp>
    </p:spTree>
    <p:extLst>
      <p:ext uri="{BB962C8B-B14F-4D97-AF65-F5344CB8AC3E}">
        <p14:creationId xmlns:p14="http://schemas.microsoft.com/office/powerpoint/2010/main" val="52421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lowest cost sensors were the Arduino light sensor</a:t>
            </a:r>
            <a:r>
              <a:rPr lang="en-US" baseline="0" dirty="0" smtClean="0"/>
              <a:t> which was found to be $7.00 and the Arduino temperature sensor which was found to be $11.50. </a:t>
            </a:r>
          </a:p>
          <a:p>
            <a:endParaRPr lang="en-US" baseline="0" dirty="0" smtClean="0"/>
          </a:p>
          <a:p>
            <a:r>
              <a:rPr lang="en-US" baseline="0" dirty="0" smtClean="0"/>
              <a:t>The highest convenience sensor was found to be the light sensor as it can be utilized as both a fixed or non-fixed sensor and the user can place the sensor where he or she desires shade to be and the device will automatically adjust throughout the day to ensure the sensor isn’t detecting light. The temperature sensor would need to be mounted and environmental variations in temperature would render the device non-adjustable and non-usable in a variety of environments. </a:t>
            </a:r>
          </a:p>
          <a:p>
            <a:endParaRPr lang="en-US" baseline="0" dirty="0" smtClean="0"/>
          </a:p>
          <a:p>
            <a:r>
              <a:rPr lang="en-US" baseline="0" dirty="0" smtClean="0"/>
              <a:t>Highest sensitivity – Light sensor as it can easily detect whether photons are present or not and the sensitivity of light sensors can be adjusted. Automated sun tracking system also is designed to track the sun which would make it highly sensitive but non-usable due size, cost, etc. </a:t>
            </a:r>
          </a:p>
          <a:p>
            <a:endParaRPr lang="en-US" baseline="0" dirty="0" smtClean="0"/>
          </a:p>
          <a:p>
            <a:r>
              <a:rPr lang="en-US" baseline="0" dirty="0" smtClean="0"/>
              <a:t>Highest portability – All the Arduino sensors were found to range in the weight of 5.67g-29.38g making them all feasible. </a:t>
            </a:r>
          </a:p>
          <a:p>
            <a:endParaRPr lang="en-US" baseline="0" dirty="0" smtClean="0"/>
          </a:p>
          <a:p>
            <a:r>
              <a:rPr lang="en-US" baseline="0" dirty="0" smtClean="0"/>
              <a:t>Highest Reliability- The light sensor is only controlled by the presence of light making it fairly reliable. Similarly The Temperature sensor is only controlled by the fluctuations of temperature but due to a variety of temperatures in a variety of environments it isn’t a feasible option for this device. </a:t>
            </a:r>
          </a:p>
        </p:txBody>
      </p:sp>
      <p:sp>
        <p:nvSpPr>
          <p:cNvPr id="4" name="Slide Number Placeholder 3"/>
          <p:cNvSpPr>
            <a:spLocks noGrp="1"/>
          </p:cNvSpPr>
          <p:nvPr>
            <p:ph type="sldNum" sz="quarter" idx="10"/>
          </p:nvPr>
        </p:nvSpPr>
        <p:spPr/>
        <p:txBody>
          <a:bodyPr/>
          <a:lstStyle/>
          <a:p>
            <a:fld id="{0046C083-B055-4735-A8F5-7E14BA894079}" type="slidenum">
              <a:rPr lang="en-US" smtClean="0"/>
              <a:t>11</a:t>
            </a:fld>
            <a:endParaRPr lang="en-US"/>
          </a:p>
        </p:txBody>
      </p:sp>
    </p:spTree>
    <p:extLst>
      <p:ext uri="{BB962C8B-B14F-4D97-AF65-F5344CB8AC3E}">
        <p14:creationId xmlns:p14="http://schemas.microsoft.com/office/powerpoint/2010/main" val="312837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sensor needs to be able to withstand</a:t>
            </a:r>
            <a:r>
              <a:rPr lang="en-US" baseline="0" dirty="0" smtClean="0"/>
              <a:t> wind and water present in outdoor environments. </a:t>
            </a:r>
          </a:p>
          <a:p>
            <a:r>
              <a:rPr lang="en-US" baseline="0" dirty="0" smtClean="0"/>
              <a:t>The sensor also needs to be able to adequately detect changes in the environment requiring adequate exposure to the environment. </a:t>
            </a:r>
          </a:p>
          <a:p>
            <a:r>
              <a:rPr lang="en-US" baseline="0" dirty="0" smtClean="0"/>
              <a:t>User preference ensures that the sensor is placed somewhere that the user and easily manipulate it. </a:t>
            </a:r>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13</a:t>
            </a:fld>
            <a:endParaRPr lang="en-US"/>
          </a:p>
        </p:txBody>
      </p:sp>
    </p:spTree>
    <p:extLst>
      <p:ext uri="{BB962C8B-B14F-4D97-AF65-F5344CB8AC3E}">
        <p14:creationId xmlns:p14="http://schemas.microsoft.com/office/powerpoint/2010/main" val="77164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 unfixed sensor</a:t>
            </a:r>
            <a:r>
              <a:rPr lang="en-US" baseline="0" dirty="0" smtClean="0"/>
              <a:t> on the ground would not be in direct contact with the wind and further measures could be utilized to ensure it isn’t blown away. A sensor fixed to the side would have a lower risk of being blown away. </a:t>
            </a:r>
          </a:p>
          <a:p>
            <a:pPr marL="228600" indent="-228600">
              <a:buAutoNum type="arabicPeriod"/>
            </a:pPr>
            <a:r>
              <a:rPr lang="en-US" baseline="0" dirty="0" smtClean="0"/>
              <a:t>An unfixed sensor on the ground would technically be constantly covered by the covering ensuring some protection from the rain. A sensor fixed to the side would be slightly away from direct exposure to rain. </a:t>
            </a:r>
          </a:p>
          <a:p>
            <a:pPr marL="228600" indent="-228600">
              <a:buAutoNum type="arabicPeriod"/>
            </a:pPr>
            <a:r>
              <a:rPr lang="en-US" dirty="0" smtClean="0"/>
              <a:t>An unfixed sensor can be placed directly</a:t>
            </a:r>
            <a:r>
              <a:rPr lang="en-US" baseline="0" dirty="0" smtClean="0"/>
              <a:t> by the user in the place the user wants to be in shade leading to the best exposure to the environment. A sensor placed on top would also be the most exposed to the environment as well. </a:t>
            </a:r>
          </a:p>
          <a:p>
            <a:pPr marL="228600" indent="-228600">
              <a:buAutoNum type="arabicPeriod"/>
            </a:pPr>
            <a:r>
              <a:rPr lang="en-US" baseline="0" dirty="0" smtClean="0"/>
              <a:t>Only the unfixed sensor gives the user the ability to adjust the device to the amount of shade the user prefers. </a:t>
            </a:r>
            <a:endParaRPr lang="en-US" dirty="0"/>
          </a:p>
        </p:txBody>
      </p:sp>
      <p:sp>
        <p:nvSpPr>
          <p:cNvPr id="4" name="Slide Number Placeholder 3"/>
          <p:cNvSpPr>
            <a:spLocks noGrp="1"/>
          </p:cNvSpPr>
          <p:nvPr>
            <p:ph type="sldNum" sz="quarter" idx="10"/>
          </p:nvPr>
        </p:nvSpPr>
        <p:spPr/>
        <p:txBody>
          <a:bodyPr/>
          <a:lstStyle/>
          <a:p>
            <a:fld id="{0046C083-B055-4735-A8F5-7E14BA894079}" type="slidenum">
              <a:rPr lang="en-US" smtClean="0"/>
              <a:t>14</a:t>
            </a:fld>
            <a:endParaRPr lang="en-US"/>
          </a:p>
        </p:txBody>
      </p:sp>
    </p:spTree>
    <p:extLst>
      <p:ext uri="{BB962C8B-B14F-4D97-AF65-F5344CB8AC3E}">
        <p14:creationId xmlns:p14="http://schemas.microsoft.com/office/powerpoint/2010/main" val="45350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194696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79268-D108-42A9-A8AF-849553FCB8CF}"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223183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154220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7358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59874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250133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315994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1019347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325816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102225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257027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C79268-D108-42A9-A8AF-849553FCB8CF}"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425841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C79268-D108-42A9-A8AF-849553FCB8CF}" type="datetimeFigureOut">
              <a:rPr lang="en-US" smtClean="0"/>
              <a:t>11/15/15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149206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32653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204203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3C79268-D108-42A9-A8AF-849553FCB8CF}" type="datetimeFigureOut">
              <a:rPr lang="en-US" smtClean="0"/>
              <a:t>11/15/15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281459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79268-D108-42A9-A8AF-849553FCB8CF}" type="datetimeFigureOut">
              <a:rPr lang="en-US" smtClean="0"/>
              <a:t>11/15/15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1FF79-171C-41D5-94BA-23F6FD377D9F}" type="slidenum">
              <a:rPr lang="en-US" smtClean="0"/>
              <a:t>‹#›</a:t>
            </a:fld>
            <a:endParaRPr lang="en-US"/>
          </a:p>
        </p:txBody>
      </p:sp>
    </p:spTree>
    <p:extLst>
      <p:ext uri="{BB962C8B-B14F-4D97-AF65-F5344CB8AC3E}">
        <p14:creationId xmlns:p14="http://schemas.microsoft.com/office/powerpoint/2010/main" val="389765583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C79268-D108-42A9-A8AF-849553FCB8CF}" type="datetimeFigureOut">
              <a:rPr lang="en-US" smtClean="0"/>
              <a:t>11/15/15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01FF79-171C-41D5-94BA-23F6FD377D9F}" type="slidenum">
              <a:rPr lang="en-US" smtClean="0"/>
              <a:t>‹#›</a:t>
            </a:fld>
            <a:endParaRPr lang="en-US"/>
          </a:p>
        </p:txBody>
      </p:sp>
    </p:spTree>
    <p:extLst>
      <p:ext uri="{BB962C8B-B14F-4D97-AF65-F5344CB8AC3E}">
        <p14:creationId xmlns:p14="http://schemas.microsoft.com/office/powerpoint/2010/main" val="26935322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Auto-Shading Device</a:t>
            </a:r>
            <a:endParaRPr lang="en-US" b="1" dirty="0"/>
          </a:p>
        </p:txBody>
      </p:sp>
      <p:sp>
        <p:nvSpPr>
          <p:cNvPr id="3" name="Subtitle 2"/>
          <p:cNvSpPr>
            <a:spLocks noGrp="1"/>
          </p:cNvSpPr>
          <p:nvPr>
            <p:ph type="subTitle" idx="1"/>
          </p:nvPr>
        </p:nvSpPr>
        <p:spPr/>
        <p:txBody>
          <a:bodyPr/>
          <a:lstStyle/>
          <a:p>
            <a:r>
              <a:rPr lang="en-US" b="1" dirty="0" smtClean="0"/>
              <a:t>Group 26: Shilpi Ganguly, Molly Shay &amp; Kelsey Lipman</a:t>
            </a:r>
          </a:p>
          <a:p>
            <a:r>
              <a:rPr lang="en-US" b="1" dirty="0" smtClean="0"/>
              <a:t>Client: Dr. Frank Yin</a:t>
            </a:r>
            <a:endParaRPr lang="en-US" b="1" dirty="0"/>
          </a:p>
        </p:txBody>
      </p:sp>
    </p:spTree>
    <p:extLst>
      <p:ext uri="{BB962C8B-B14F-4D97-AF65-F5344CB8AC3E}">
        <p14:creationId xmlns:p14="http://schemas.microsoft.com/office/powerpoint/2010/main" val="4966215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31" y="754998"/>
            <a:ext cx="9404723" cy="1400530"/>
          </a:xfrm>
        </p:spPr>
        <p:txBody>
          <a:bodyPr/>
          <a:lstStyle/>
          <a:p>
            <a:r>
              <a:rPr lang="en-US" b="1" dirty="0" smtClean="0"/>
              <a:t>Sensor Type</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646810410"/>
              </p:ext>
            </p:extLst>
          </p:nvPr>
        </p:nvGraphicFramePr>
        <p:xfrm>
          <a:off x="380999" y="2362706"/>
          <a:ext cx="3740727" cy="3278254"/>
        </p:xfrm>
        <a:graphic>
          <a:graphicData uri="http://schemas.openxmlformats.org/drawingml/2006/table">
            <a:tbl>
              <a:tblPr firstRow="1" firstCol="1" bandRow="1">
                <a:tableStyleId>{5C22544A-7EE6-4342-B048-85BDC9FD1C3A}</a:tableStyleId>
              </a:tblPr>
              <a:tblGrid>
                <a:gridCol w="1847432"/>
                <a:gridCol w="1893295"/>
              </a:tblGrid>
              <a:tr h="419927">
                <a:tc>
                  <a:txBody>
                    <a:bodyPr/>
                    <a:lstStyle/>
                    <a:p>
                      <a:pPr marL="0" marR="0" algn="l">
                        <a:spcBef>
                          <a:spcPts val="0"/>
                        </a:spcBef>
                        <a:spcAft>
                          <a:spcPts val="0"/>
                        </a:spcAft>
                      </a:pPr>
                      <a:r>
                        <a:rPr lang="en-US" sz="2000" dirty="0">
                          <a:effectLst/>
                        </a:rPr>
                        <a:t>Specification</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a:effectLst/>
                        </a:rPr>
                        <a:t>Ideal Choice</a:t>
                      </a:r>
                      <a:endParaRPr lang="en-US" sz="36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419927">
                <a:tc>
                  <a:txBody>
                    <a:bodyPr/>
                    <a:lstStyle/>
                    <a:p>
                      <a:pPr marL="0" marR="0" algn="l">
                        <a:spcBef>
                          <a:spcPts val="0"/>
                        </a:spcBef>
                        <a:spcAft>
                          <a:spcPts val="0"/>
                        </a:spcAft>
                      </a:pPr>
                      <a:r>
                        <a:rPr lang="en-US" sz="2000" dirty="0">
                          <a:effectLst/>
                        </a:rPr>
                        <a:t>Cost ($/kg)</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a:effectLst/>
                        </a:rPr>
                        <a:t>Low Cost</a:t>
                      </a:r>
                      <a:endParaRPr lang="en-US" sz="36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506802">
                <a:tc>
                  <a:txBody>
                    <a:bodyPr/>
                    <a:lstStyle/>
                    <a:p>
                      <a:pPr marL="0" marR="0" algn="l">
                        <a:spcBef>
                          <a:spcPts val="0"/>
                        </a:spcBef>
                        <a:spcAft>
                          <a:spcPts val="0"/>
                        </a:spcAft>
                      </a:pPr>
                      <a:r>
                        <a:rPr lang="en-US" sz="2000" dirty="0">
                          <a:effectLst/>
                        </a:rPr>
                        <a:t>Convenience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High Convenience </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419927">
                <a:tc>
                  <a:txBody>
                    <a:bodyPr/>
                    <a:lstStyle/>
                    <a:p>
                      <a:pPr marL="0" marR="0" algn="l">
                        <a:spcBef>
                          <a:spcPts val="0"/>
                        </a:spcBef>
                        <a:spcAft>
                          <a:spcPts val="0"/>
                        </a:spcAft>
                      </a:pPr>
                      <a:r>
                        <a:rPr lang="en-US" sz="2000">
                          <a:effectLst/>
                        </a:rPr>
                        <a:t>Sensitivity</a:t>
                      </a:r>
                      <a:endParaRPr lang="en-US" sz="36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High Sensitivity </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419927">
                <a:tc>
                  <a:txBody>
                    <a:bodyPr/>
                    <a:lstStyle/>
                    <a:p>
                      <a:pPr marL="0" marR="0" algn="l">
                        <a:spcBef>
                          <a:spcPts val="0"/>
                        </a:spcBef>
                        <a:spcAft>
                          <a:spcPts val="0"/>
                        </a:spcAft>
                      </a:pPr>
                      <a:r>
                        <a:rPr lang="en-US" sz="2000">
                          <a:effectLst/>
                        </a:rPr>
                        <a:t>Reliability </a:t>
                      </a:r>
                      <a:endParaRPr lang="en-US" sz="36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High Reliability</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419927">
                <a:tc>
                  <a:txBody>
                    <a:bodyPr/>
                    <a:lstStyle/>
                    <a:p>
                      <a:pPr marL="0" marR="0" algn="l">
                        <a:spcBef>
                          <a:spcPts val="0"/>
                        </a:spcBef>
                        <a:spcAft>
                          <a:spcPts val="0"/>
                        </a:spcAft>
                      </a:pPr>
                      <a:r>
                        <a:rPr lang="en-US" sz="2000" dirty="0">
                          <a:effectLst/>
                        </a:rPr>
                        <a:t>Portability</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High Portability</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bl>
          </a:graphicData>
        </a:graphic>
      </p:graphicFrame>
      <p:grpSp>
        <p:nvGrpSpPr>
          <p:cNvPr id="6" name="Group 5"/>
          <p:cNvGrpSpPr/>
          <p:nvPr/>
        </p:nvGrpSpPr>
        <p:grpSpPr>
          <a:xfrm>
            <a:off x="4376304" y="1605934"/>
            <a:ext cx="2926217" cy="2371601"/>
            <a:chOff x="4376304" y="1605934"/>
            <a:chExt cx="2926217" cy="2371601"/>
          </a:xfrm>
        </p:grpSpPr>
        <p:pic>
          <p:nvPicPr>
            <p:cNvPr id="3076" name="Picture 4" descr="http://www.vetco.net/catalog/images/VUPN59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6304" y="1605934"/>
              <a:ext cx="2328175" cy="19061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17758" y="3608203"/>
              <a:ext cx="2784763" cy="369332"/>
            </a:xfrm>
            <a:prstGeom prst="rect">
              <a:avLst/>
            </a:prstGeom>
            <a:noFill/>
          </p:spPr>
          <p:txBody>
            <a:bodyPr wrap="square" rtlCol="0">
              <a:spAutoFit/>
            </a:bodyPr>
            <a:lstStyle/>
            <a:p>
              <a:r>
                <a:rPr lang="en-US" dirty="0" smtClean="0"/>
                <a:t>PIR Motion Sensor</a:t>
              </a:r>
              <a:endParaRPr lang="en-US" dirty="0"/>
            </a:p>
          </p:txBody>
        </p:sp>
      </p:grpSp>
      <p:grpSp>
        <p:nvGrpSpPr>
          <p:cNvPr id="3" name="Group 2"/>
          <p:cNvGrpSpPr/>
          <p:nvPr/>
        </p:nvGrpSpPr>
        <p:grpSpPr>
          <a:xfrm>
            <a:off x="7565159" y="1357455"/>
            <a:ext cx="2784763" cy="2497194"/>
            <a:chOff x="7565159" y="1357455"/>
            <a:chExt cx="2784763" cy="2497194"/>
          </a:xfrm>
        </p:grpSpPr>
        <p:pic>
          <p:nvPicPr>
            <p:cNvPr id="3074" name="Picture 2" descr="http://miniimg.rightinthebox.com/images/384x384/201210/xbhgiw13503516959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504" y="1357455"/>
              <a:ext cx="2098347" cy="20983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565159" y="3485317"/>
              <a:ext cx="2784763" cy="369332"/>
            </a:xfrm>
            <a:prstGeom prst="rect">
              <a:avLst/>
            </a:prstGeom>
            <a:noFill/>
          </p:spPr>
          <p:txBody>
            <a:bodyPr wrap="square" rtlCol="0">
              <a:spAutoFit/>
            </a:bodyPr>
            <a:lstStyle/>
            <a:p>
              <a:r>
                <a:rPr lang="en-US" dirty="0" smtClean="0"/>
                <a:t>Arduino Light Sensor</a:t>
              </a:r>
              <a:endParaRPr lang="en-US" dirty="0"/>
            </a:p>
          </p:txBody>
        </p:sp>
      </p:grpSp>
      <p:grpSp>
        <p:nvGrpSpPr>
          <p:cNvPr id="7" name="Group 6"/>
          <p:cNvGrpSpPr/>
          <p:nvPr/>
        </p:nvGrpSpPr>
        <p:grpSpPr>
          <a:xfrm>
            <a:off x="4214380" y="4218156"/>
            <a:ext cx="2784763" cy="2282558"/>
            <a:chOff x="4214380" y="4218156"/>
            <a:chExt cx="2784763" cy="2282558"/>
          </a:xfrm>
        </p:grpSpPr>
        <p:pic>
          <p:nvPicPr>
            <p:cNvPr id="9" name="Picture 8"/>
            <p:cNvPicPr>
              <a:picLocks noChangeAspect="1"/>
            </p:cNvPicPr>
            <p:nvPr/>
          </p:nvPicPr>
          <p:blipFill>
            <a:blip r:embed="rId5"/>
            <a:stretch>
              <a:fillRect/>
            </a:stretch>
          </p:blipFill>
          <p:spPr>
            <a:xfrm>
              <a:off x="4340514" y="4218156"/>
              <a:ext cx="2532496" cy="1899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4214380" y="6131382"/>
              <a:ext cx="2784763" cy="369332"/>
            </a:xfrm>
            <a:prstGeom prst="rect">
              <a:avLst/>
            </a:prstGeom>
            <a:noFill/>
          </p:spPr>
          <p:txBody>
            <a:bodyPr wrap="square" rtlCol="0">
              <a:spAutoFit/>
            </a:bodyPr>
            <a:lstStyle/>
            <a:p>
              <a:r>
                <a:rPr lang="en-US" dirty="0" smtClean="0"/>
                <a:t>Arduino Temperature</a:t>
              </a:r>
              <a:endParaRPr lang="en-US" dirty="0"/>
            </a:p>
          </p:txBody>
        </p:sp>
      </p:grpSp>
      <p:grpSp>
        <p:nvGrpSpPr>
          <p:cNvPr id="5" name="Group 4"/>
          <p:cNvGrpSpPr/>
          <p:nvPr/>
        </p:nvGrpSpPr>
        <p:grpSpPr>
          <a:xfrm>
            <a:off x="7068416" y="3881806"/>
            <a:ext cx="4412096" cy="2646065"/>
            <a:chOff x="7068416" y="3881806"/>
            <a:chExt cx="4412096" cy="2646065"/>
          </a:xfrm>
        </p:grpSpPr>
        <p:pic>
          <p:nvPicPr>
            <p:cNvPr id="10" name="Picture 9"/>
            <p:cNvPicPr>
              <a:picLocks noChangeAspect="1"/>
            </p:cNvPicPr>
            <p:nvPr/>
          </p:nvPicPr>
          <p:blipFill>
            <a:blip r:embed="rId6"/>
            <a:stretch>
              <a:fillRect/>
            </a:stretch>
          </p:blipFill>
          <p:spPr>
            <a:xfrm>
              <a:off x="7677749" y="3881806"/>
              <a:ext cx="2204605" cy="2249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7068416" y="6158539"/>
              <a:ext cx="4412096" cy="369332"/>
            </a:xfrm>
            <a:prstGeom prst="rect">
              <a:avLst/>
            </a:prstGeom>
            <a:noFill/>
          </p:spPr>
          <p:txBody>
            <a:bodyPr wrap="square" rtlCol="0">
              <a:spAutoFit/>
            </a:bodyPr>
            <a:lstStyle/>
            <a:p>
              <a:r>
                <a:rPr lang="en-US" dirty="0" smtClean="0"/>
                <a:t>Automated Sun Tracking System</a:t>
              </a:r>
              <a:endParaRPr lang="en-US" dirty="0"/>
            </a:p>
          </p:txBody>
        </p:sp>
      </p:grpSp>
    </p:spTree>
    <p:extLst>
      <p:ext uri="{BB962C8B-B14F-4D97-AF65-F5344CB8AC3E}">
        <p14:creationId xmlns:p14="http://schemas.microsoft.com/office/powerpoint/2010/main" val="224617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846" y="555437"/>
            <a:ext cx="2420147" cy="461665"/>
          </a:xfrm>
          <a:prstGeom prst="rect">
            <a:avLst/>
          </a:prstGeom>
          <a:noFill/>
        </p:spPr>
        <p:txBody>
          <a:bodyPr wrap="square" rtlCol="0">
            <a:spAutoFit/>
          </a:bodyPr>
          <a:lstStyle/>
          <a:p>
            <a:r>
              <a:rPr lang="en-US" sz="2400" b="1" dirty="0"/>
              <a:t>Lowest </a:t>
            </a:r>
            <a:r>
              <a:rPr lang="en-US" sz="2400" b="1" dirty="0" smtClean="0"/>
              <a:t>Cost</a:t>
            </a:r>
            <a:endParaRPr lang="en-US" sz="2400" b="1" dirty="0"/>
          </a:p>
        </p:txBody>
      </p:sp>
      <p:sp>
        <p:nvSpPr>
          <p:cNvPr id="5" name="TextBox 4"/>
          <p:cNvSpPr txBox="1"/>
          <p:nvPr/>
        </p:nvSpPr>
        <p:spPr>
          <a:xfrm>
            <a:off x="353720" y="2606773"/>
            <a:ext cx="2420147" cy="830997"/>
          </a:xfrm>
          <a:prstGeom prst="rect">
            <a:avLst/>
          </a:prstGeom>
          <a:noFill/>
        </p:spPr>
        <p:txBody>
          <a:bodyPr wrap="square" rtlCol="0">
            <a:spAutoFit/>
          </a:bodyPr>
          <a:lstStyle/>
          <a:p>
            <a:r>
              <a:rPr lang="en-US" sz="2400" b="1" dirty="0" smtClean="0"/>
              <a:t>Highest Convenience</a:t>
            </a:r>
            <a:endParaRPr lang="en-US" sz="2400" b="1" dirty="0"/>
          </a:p>
        </p:txBody>
      </p:sp>
      <p:sp>
        <p:nvSpPr>
          <p:cNvPr id="6" name="TextBox 5"/>
          <p:cNvSpPr txBox="1"/>
          <p:nvPr/>
        </p:nvSpPr>
        <p:spPr>
          <a:xfrm>
            <a:off x="415845" y="4629097"/>
            <a:ext cx="2420147" cy="830997"/>
          </a:xfrm>
          <a:prstGeom prst="rect">
            <a:avLst/>
          </a:prstGeom>
          <a:noFill/>
        </p:spPr>
        <p:txBody>
          <a:bodyPr wrap="square" rtlCol="0">
            <a:spAutoFit/>
          </a:bodyPr>
          <a:lstStyle/>
          <a:p>
            <a:r>
              <a:rPr lang="en-US" sz="2400" b="1" dirty="0" smtClean="0"/>
              <a:t>Highest Sensitivity </a:t>
            </a:r>
            <a:endParaRPr lang="en-US" sz="2400" b="1" dirty="0"/>
          </a:p>
        </p:txBody>
      </p:sp>
      <p:sp>
        <p:nvSpPr>
          <p:cNvPr id="7" name="TextBox 6"/>
          <p:cNvSpPr txBox="1"/>
          <p:nvPr/>
        </p:nvSpPr>
        <p:spPr>
          <a:xfrm>
            <a:off x="6596191" y="3798100"/>
            <a:ext cx="2420147" cy="830997"/>
          </a:xfrm>
          <a:prstGeom prst="rect">
            <a:avLst/>
          </a:prstGeom>
          <a:noFill/>
        </p:spPr>
        <p:txBody>
          <a:bodyPr wrap="square" rtlCol="0">
            <a:spAutoFit/>
          </a:bodyPr>
          <a:lstStyle/>
          <a:p>
            <a:r>
              <a:rPr lang="en-US" sz="2400" b="1" dirty="0" smtClean="0"/>
              <a:t>Highest Reliability </a:t>
            </a:r>
            <a:endParaRPr lang="en-US" sz="2400" b="1" dirty="0"/>
          </a:p>
        </p:txBody>
      </p:sp>
      <p:sp>
        <p:nvSpPr>
          <p:cNvPr id="8" name="TextBox 7"/>
          <p:cNvSpPr txBox="1"/>
          <p:nvPr/>
        </p:nvSpPr>
        <p:spPr>
          <a:xfrm>
            <a:off x="6596191" y="1866118"/>
            <a:ext cx="2420147" cy="830997"/>
          </a:xfrm>
          <a:prstGeom prst="rect">
            <a:avLst/>
          </a:prstGeom>
          <a:noFill/>
        </p:spPr>
        <p:txBody>
          <a:bodyPr wrap="square" rtlCol="0">
            <a:spAutoFit/>
          </a:bodyPr>
          <a:lstStyle/>
          <a:p>
            <a:r>
              <a:rPr lang="en-US" sz="2400" b="1" dirty="0" smtClean="0"/>
              <a:t>Highest Portability</a:t>
            </a:r>
            <a:endParaRPr lang="en-US" sz="2400" b="1" dirty="0"/>
          </a:p>
        </p:txBody>
      </p:sp>
      <p:grpSp>
        <p:nvGrpSpPr>
          <p:cNvPr id="10" name="Group 9"/>
          <p:cNvGrpSpPr/>
          <p:nvPr/>
        </p:nvGrpSpPr>
        <p:grpSpPr>
          <a:xfrm>
            <a:off x="2520049" y="2382027"/>
            <a:ext cx="2784763" cy="1222177"/>
            <a:chOff x="7149522" y="1357455"/>
            <a:chExt cx="2784763" cy="1222177"/>
          </a:xfrm>
        </p:grpSpPr>
        <p:pic>
          <p:nvPicPr>
            <p:cNvPr id="11" name="Picture 2" descr="http://miniimg.rightinthebox.com/images/384x384/201210/xbhgiw13503516959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504" y="1357455"/>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49522" y="2271855"/>
              <a:ext cx="2784763" cy="307777"/>
            </a:xfrm>
            <a:prstGeom prst="rect">
              <a:avLst/>
            </a:prstGeom>
            <a:noFill/>
          </p:spPr>
          <p:txBody>
            <a:bodyPr wrap="square" rtlCol="0">
              <a:spAutoFit/>
            </a:bodyPr>
            <a:lstStyle/>
            <a:p>
              <a:r>
                <a:rPr lang="en-US" sz="1400" dirty="0" smtClean="0"/>
                <a:t>Arduino Light Sensor</a:t>
              </a:r>
              <a:endParaRPr lang="en-US" sz="1400" dirty="0"/>
            </a:p>
          </p:txBody>
        </p:sp>
      </p:grpSp>
      <p:grpSp>
        <p:nvGrpSpPr>
          <p:cNvPr id="13" name="Group 12"/>
          <p:cNvGrpSpPr/>
          <p:nvPr/>
        </p:nvGrpSpPr>
        <p:grpSpPr>
          <a:xfrm>
            <a:off x="4705362" y="433267"/>
            <a:ext cx="1371600" cy="1289664"/>
            <a:chOff x="4214380" y="4218156"/>
            <a:chExt cx="2784763" cy="3219305"/>
          </a:xfrm>
        </p:grpSpPr>
        <p:pic>
          <p:nvPicPr>
            <p:cNvPr id="14" name="Picture 13"/>
            <p:cNvPicPr>
              <a:picLocks noChangeAspect="1"/>
            </p:cNvPicPr>
            <p:nvPr/>
          </p:nvPicPr>
          <p:blipFill>
            <a:blip r:embed="rId4"/>
            <a:stretch>
              <a:fillRect/>
            </a:stretch>
          </p:blipFill>
          <p:spPr>
            <a:xfrm>
              <a:off x="4340514" y="4218156"/>
              <a:ext cx="2532496" cy="1899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4214380" y="6131381"/>
              <a:ext cx="2784763" cy="1306080"/>
            </a:xfrm>
            <a:prstGeom prst="rect">
              <a:avLst/>
            </a:prstGeom>
            <a:noFill/>
          </p:spPr>
          <p:txBody>
            <a:bodyPr wrap="square" rtlCol="0">
              <a:spAutoFit/>
            </a:bodyPr>
            <a:lstStyle/>
            <a:p>
              <a:pPr algn="ctr"/>
              <a:r>
                <a:rPr lang="en-US" sz="1400" dirty="0" smtClean="0"/>
                <a:t>Arduino Temperature</a:t>
              </a:r>
              <a:endParaRPr lang="en-US" sz="1400" dirty="0"/>
            </a:p>
          </p:txBody>
        </p:sp>
      </p:grpSp>
      <p:grpSp>
        <p:nvGrpSpPr>
          <p:cNvPr id="16" name="Group 15"/>
          <p:cNvGrpSpPr/>
          <p:nvPr/>
        </p:nvGrpSpPr>
        <p:grpSpPr>
          <a:xfrm>
            <a:off x="2520049" y="456964"/>
            <a:ext cx="2784763" cy="1222177"/>
            <a:chOff x="7149522" y="1357455"/>
            <a:chExt cx="2784763" cy="1222177"/>
          </a:xfrm>
        </p:grpSpPr>
        <p:pic>
          <p:nvPicPr>
            <p:cNvPr id="17" name="Picture 2" descr="http://miniimg.rightinthebox.com/images/384x384/201210/xbhgiw13503516959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504" y="1357455"/>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149522" y="2271855"/>
              <a:ext cx="2784763" cy="307777"/>
            </a:xfrm>
            <a:prstGeom prst="rect">
              <a:avLst/>
            </a:prstGeom>
            <a:noFill/>
          </p:spPr>
          <p:txBody>
            <a:bodyPr wrap="square" rtlCol="0">
              <a:spAutoFit/>
            </a:bodyPr>
            <a:lstStyle/>
            <a:p>
              <a:r>
                <a:rPr lang="en-US" sz="1400" dirty="0" smtClean="0"/>
                <a:t>Arduino Light Sensor</a:t>
              </a:r>
              <a:endParaRPr lang="en-US" sz="1400" dirty="0"/>
            </a:p>
          </p:txBody>
        </p:sp>
      </p:grpSp>
      <p:grpSp>
        <p:nvGrpSpPr>
          <p:cNvPr id="19" name="Group 18"/>
          <p:cNvGrpSpPr/>
          <p:nvPr/>
        </p:nvGrpSpPr>
        <p:grpSpPr>
          <a:xfrm>
            <a:off x="4719362" y="2316668"/>
            <a:ext cx="1371600" cy="1289664"/>
            <a:chOff x="4214380" y="4218156"/>
            <a:chExt cx="2784763" cy="3219305"/>
          </a:xfrm>
        </p:grpSpPr>
        <p:pic>
          <p:nvPicPr>
            <p:cNvPr id="20" name="Picture 19"/>
            <p:cNvPicPr>
              <a:picLocks noChangeAspect="1"/>
            </p:cNvPicPr>
            <p:nvPr/>
          </p:nvPicPr>
          <p:blipFill>
            <a:blip r:embed="rId4"/>
            <a:stretch>
              <a:fillRect/>
            </a:stretch>
          </p:blipFill>
          <p:spPr>
            <a:xfrm>
              <a:off x="4340514" y="4218156"/>
              <a:ext cx="2532496" cy="1899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TextBox 20"/>
            <p:cNvSpPr txBox="1"/>
            <p:nvPr/>
          </p:nvSpPr>
          <p:spPr>
            <a:xfrm>
              <a:off x="4214380" y="6131381"/>
              <a:ext cx="2784763" cy="1306080"/>
            </a:xfrm>
            <a:prstGeom prst="rect">
              <a:avLst/>
            </a:prstGeom>
            <a:noFill/>
          </p:spPr>
          <p:txBody>
            <a:bodyPr wrap="square" rtlCol="0">
              <a:spAutoFit/>
            </a:bodyPr>
            <a:lstStyle/>
            <a:p>
              <a:pPr algn="ctr"/>
              <a:r>
                <a:rPr lang="en-US" sz="1400" dirty="0" smtClean="0"/>
                <a:t>Arduino Temperature</a:t>
              </a:r>
              <a:endParaRPr lang="en-US" sz="1400" dirty="0"/>
            </a:p>
          </p:txBody>
        </p:sp>
      </p:grpSp>
      <p:grpSp>
        <p:nvGrpSpPr>
          <p:cNvPr id="22" name="Group 21"/>
          <p:cNvGrpSpPr/>
          <p:nvPr/>
        </p:nvGrpSpPr>
        <p:grpSpPr>
          <a:xfrm>
            <a:off x="2427128" y="4476455"/>
            <a:ext cx="2784763" cy="1222177"/>
            <a:chOff x="7149522" y="1357455"/>
            <a:chExt cx="2784763" cy="1222177"/>
          </a:xfrm>
        </p:grpSpPr>
        <p:pic>
          <p:nvPicPr>
            <p:cNvPr id="23" name="Picture 2" descr="http://miniimg.rightinthebox.com/images/384x384/201210/xbhgiw13503516959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504" y="1357455"/>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149522" y="2271855"/>
              <a:ext cx="2784763" cy="307777"/>
            </a:xfrm>
            <a:prstGeom prst="rect">
              <a:avLst/>
            </a:prstGeom>
            <a:noFill/>
          </p:spPr>
          <p:txBody>
            <a:bodyPr wrap="square" rtlCol="0">
              <a:spAutoFit/>
            </a:bodyPr>
            <a:lstStyle/>
            <a:p>
              <a:r>
                <a:rPr lang="en-US" sz="1400" dirty="0" smtClean="0"/>
                <a:t>Arduino Light Sensor</a:t>
              </a:r>
              <a:endParaRPr lang="en-US" sz="1400" dirty="0"/>
            </a:p>
          </p:txBody>
        </p:sp>
      </p:grpSp>
      <p:grpSp>
        <p:nvGrpSpPr>
          <p:cNvPr id="25" name="Group 24"/>
          <p:cNvGrpSpPr/>
          <p:nvPr/>
        </p:nvGrpSpPr>
        <p:grpSpPr>
          <a:xfrm>
            <a:off x="4625894" y="4293858"/>
            <a:ext cx="1804925" cy="1594280"/>
            <a:chOff x="6703800" y="4661952"/>
            <a:chExt cx="1804925" cy="1594280"/>
          </a:xfrm>
        </p:grpSpPr>
        <p:pic>
          <p:nvPicPr>
            <p:cNvPr id="26" name="Picture 25"/>
            <p:cNvPicPr>
              <a:picLocks noChangeAspect="1"/>
            </p:cNvPicPr>
            <p:nvPr/>
          </p:nvPicPr>
          <p:blipFill>
            <a:blip r:embed="rId5"/>
            <a:stretch>
              <a:fillRect/>
            </a:stretch>
          </p:blipFill>
          <p:spPr>
            <a:xfrm>
              <a:off x="6975242" y="4661952"/>
              <a:ext cx="985732"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Box 26"/>
            <p:cNvSpPr txBox="1"/>
            <p:nvPr/>
          </p:nvSpPr>
          <p:spPr>
            <a:xfrm>
              <a:off x="6703800" y="5733012"/>
              <a:ext cx="1804925" cy="523220"/>
            </a:xfrm>
            <a:prstGeom prst="rect">
              <a:avLst/>
            </a:prstGeom>
            <a:noFill/>
          </p:spPr>
          <p:txBody>
            <a:bodyPr wrap="square" rtlCol="0">
              <a:spAutoFit/>
            </a:bodyPr>
            <a:lstStyle/>
            <a:p>
              <a:r>
                <a:rPr lang="en-US" sz="1400" dirty="0" smtClean="0"/>
                <a:t>Automated Sun Tracking System</a:t>
              </a:r>
              <a:endParaRPr lang="en-US" sz="1400" dirty="0"/>
            </a:p>
          </p:txBody>
        </p:sp>
      </p:grpSp>
      <p:grpSp>
        <p:nvGrpSpPr>
          <p:cNvPr id="28" name="Group 27"/>
          <p:cNvGrpSpPr/>
          <p:nvPr/>
        </p:nvGrpSpPr>
        <p:grpSpPr>
          <a:xfrm>
            <a:off x="8262275" y="1639457"/>
            <a:ext cx="2784763" cy="1276898"/>
            <a:chOff x="7149522" y="1302734"/>
            <a:chExt cx="2784763" cy="1276898"/>
          </a:xfrm>
        </p:grpSpPr>
        <p:pic>
          <p:nvPicPr>
            <p:cNvPr id="29" name="Picture 2" descr="http://miniimg.rightinthebox.com/images/384x384/201210/xbhgiw13503516959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282" y="1302734"/>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149522" y="2271855"/>
              <a:ext cx="2784763" cy="307777"/>
            </a:xfrm>
            <a:prstGeom prst="rect">
              <a:avLst/>
            </a:prstGeom>
            <a:noFill/>
          </p:spPr>
          <p:txBody>
            <a:bodyPr wrap="square" rtlCol="0">
              <a:spAutoFit/>
            </a:bodyPr>
            <a:lstStyle/>
            <a:p>
              <a:r>
                <a:rPr lang="en-US" sz="1400" dirty="0" smtClean="0"/>
                <a:t>Arduino Light Sensor</a:t>
              </a:r>
              <a:endParaRPr lang="en-US" sz="1400" dirty="0"/>
            </a:p>
          </p:txBody>
        </p:sp>
      </p:grpSp>
      <p:grpSp>
        <p:nvGrpSpPr>
          <p:cNvPr id="31" name="Group 30"/>
          <p:cNvGrpSpPr/>
          <p:nvPr/>
        </p:nvGrpSpPr>
        <p:grpSpPr>
          <a:xfrm>
            <a:off x="10438382" y="1639457"/>
            <a:ext cx="1371600" cy="1289664"/>
            <a:chOff x="4214380" y="4218156"/>
            <a:chExt cx="2784763" cy="3219305"/>
          </a:xfrm>
        </p:grpSpPr>
        <p:pic>
          <p:nvPicPr>
            <p:cNvPr id="32" name="Picture 31"/>
            <p:cNvPicPr>
              <a:picLocks noChangeAspect="1"/>
            </p:cNvPicPr>
            <p:nvPr/>
          </p:nvPicPr>
          <p:blipFill>
            <a:blip r:embed="rId4"/>
            <a:stretch>
              <a:fillRect/>
            </a:stretch>
          </p:blipFill>
          <p:spPr>
            <a:xfrm>
              <a:off x="4340514" y="4218156"/>
              <a:ext cx="2532496" cy="1899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TextBox 32"/>
            <p:cNvSpPr txBox="1"/>
            <p:nvPr/>
          </p:nvSpPr>
          <p:spPr>
            <a:xfrm>
              <a:off x="4214380" y="6131381"/>
              <a:ext cx="2784763" cy="1306080"/>
            </a:xfrm>
            <a:prstGeom prst="rect">
              <a:avLst/>
            </a:prstGeom>
            <a:noFill/>
          </p:spPr>
          <p:txBody>
            <a:bodyPr wrap="square" rtlCol="0">
              <a:spAutoFit/>
            </a:bodyPr>
            <a:lstStyle/>
            <a:p>
              <a:pPr algn="ctr"/>
              <a:r>
                <a:rPr lang="en-US" sz="1400" dirty="0" smtClean="0"/>
                <a:t>Arduino Temperature</a:t>
              </a:r>
              <a:endParaRPr lang="en-US" sz="1400" dirty="0"/>
            </a:p>
          </p:txBody>
        </p:sp>
      </p:grpSp>
      <p:grpSp>
        <p:nvGrpSpPr>
          <p:cNvPr id="34" name="Group 33"/>
          <p:cNvGrpSpPr/>
          <p:nvPr/>
        </p:nvGrpSpPr>
        <p:grpSpPr>
          <a:xfrm>
            <a:off x="8262275" y="3416320"/>
            <a:ext cx="2784763" cy="1222177"/>
            <a:chOff x="7149522" y="1357455"/>
            <a:chExt cx="2784763" cy="1222177"/>
          </a:xfrm>
        </p:grpSpPr>
        <p:pic>
          <p:nvPicPr>
            <p:cNvPr id="35" name="Picture 2" descr="http://miniimg.rightinthebox.com/images/384x384/201210/xbhgiw13503516959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504" y="1357455"/>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149522" y="2271855"/>
              <a:ext cx="2784763" cy="307777"/>
            </a:xfrm>
            <a:prstGeom prst="rect">
              <a:avLst/>
            </a:prstGeom>
            <a:noFill/>
          </p:spPr>
          <p:txBody>
            <a:bodyPr wrap="square" rtlCol="0">
              <a:spAutoFit/>
            </a:bodyPr>
            <a:lstStyle/>
            <a:p>
              <a:r>
                <a:rPr lang="en-US" sz="1400" dirty="0" smtClean="0"/>
                <a:t>Arduino Light Sensor</a:t>
              </a:r>
              <a:endParaRPr lang="en-US" sz="1400" dirty="0"/>
            </a:p>
          </p:txBody>
        </p:sp>
      </p:grpSp>
      <p:grpSp>
        <p:nvGrpSpPr>
          <p:cNvPr id="37" name="Group 36"/>
          <p:cNvGrpSpPr/>
          <p:nvPr/>
        </p:nvGrpSpPr>
        <p:grpSpPr>
          <a:xfrm>
            <a:off x="10438382" y="3416320"/>
            <a:ext cx="1371600" cy="1289664"/>
            <a:chOff x="4214380" y="4218156"/>
            <a:chExt cx="2784763" cy="3219305"/>
          </a:xfrm>
        </p:grpSpPr>
        <p:pic>
          <p:nvPicPr>
            <p:cNvPr id="38" name="Picture 37"/>
            <p:cNvPicPr>
              <a:picLocks noChangeAspect="1"/>
            </p:cNvPicPr>
            <p:nvPr/>
          </p:nvPicPr>
          <p:blipFill>
            <a:blip r:embed="rId4"/>
            <a:stretch>
              <a:fillRect/>
            </a:stretch>
          </p:blipFill>
          <p:spPr>
            <a:xfrm>
              <a:off x="4340514" y="4218156"/>
              <a:ext cx="2532496" cy="1899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TextBox 38"/>
            <p:cNvSpPr txBox="1"/>
            <p:nvPr/>
          </p:nvSpPr>
          <p:spPr>
            <a:xfrm>
              <a:off x="4214380" y="6131381"/>
              <a:ext cx="2784763" cy="1306080"/>
            </a:xfrm>
            <a:prstGeom prst="rect">
              <a:avLst/>
            </a:prstGeom>
            <a:noFill/>
          </p:spPr>
          <p:txBody>
            <a:bodyPr wrap="square" rtlCol="0">
              <a:spAutoFit/>
            </a:bodyPr>
            <a:lstStyle/>
            <a:p>
              <a:pPr algn="ctr"/>
              <a:r>
                <a:rPr lang="en-US" sz="1400" dirty="0" smtClean="0"/>
                <a:t>Arduino Temperature</a:t>
              </a:r>
              <a:endParaRPr lang="en-US" sz="1400" dirty="0"/>
            </a:p>
          </p:txBody>
        </p:sp>
      </p:grpSp>
    </p:spTree>
    <p:extLst>
      <p:ext uri="{BB962C8B-B14F-4D97-AF65-F5344CB8AC3E}">
        <p14:creationId xmlns:p14="http://schemas.microsoft.com/office/powerpoint/2010/main" val="187594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SENSOR TYPE PUGH CHART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139662197"/>
              </p:ext>
            </p:extLst>
          </p:nvPr>
        </p:nvGraphicFramePr>
        <p:xfrm>
          <a:off x="1799924" y="1934678"/>
          <a:ext cx="7594332" cy="3570974"/>
        </p:xfrm>
        <a:graphic>
          <a:graphicData uri="http://schemas.openxmlformats.org/drawingml/2006/table">
            <a:tbl>
              <a:tblPr firstRow="1" firstCol="1" bandRow="1">
                <a:tableStyleId>{5C22544A-7EE6-4342-B048-85BDC9FD1C3A}</a:tableStyleId>
              </a:tblPr>
              <a:tblGrid>
                <a:gridCol w="1265722"/>
                <a:gridCol w="1265722"/>
                <a:gridCol w="1265722"/>
                <a:gridCol w="1265722"/>
                <a:gridCol w="1265722"/>
                <a:gridCol w="1265722"/>
              </a:tblGrid>
              <a:tr h="637505">
                <a:tc>
                  <a:txBody>
                    <a:bodyPr/>
                    <a:lstStyle/>
                    <a:p>
                      <a:pPr marL="0" marR="0" algn="ctr">
                        <a:spcBef>
                          <a:spcPts val="0"/>
                        </a:spcBef>
                        <a:spcAft>
                          <a:spcPts val="0"/>
                        </a:spcAft>
                      </a:pPr>
                      <a:r>
                        <a:rPr lang="en-US" sz="1400" dirty="0">
                          <a:effectLst/>
                        </a:rPr>
                        <a:t> </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Weight</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Motion Sensor</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Temperature Sensor</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Sun Tracking System</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Light Sensor</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331692">
                <a:tc>
                  <a:txBody>
                    <a:bodyPr/>
                    <a:lstStyle/>
                    <a:p>
                      <a:pPr marL="0" marR="0" algn="ctr">
                        <a:spcBef>
                          <a:spcPts val="0"/>
                        </a:spcBef>
                        <a:spcAft>
                          <a:spcPts val="0"/>
                        </a:spcAft>
                      </a:pPr>
                      <a:r>
                        <a:rPr lang="en-US" sz="1400">
                          <a:effectLst/>
                        </a:rPr>
                        <a:t>Cost ($/kg)</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6</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4</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6</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10</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664558">
                <a:tc>
                  <a:txBody>
                    <a:bodyPr/>
                    <a:lstStyle/>
                    <a:p>
                      <a:pPr marL="0" marR="0" algn="ctr">
                        <a:spcBef>
                          <a:spcPts val="0"/>
                        </a:spcBef>
                        <a:spcAft>
                          <a:spcPts val="0"/>
                        </a:spcAft>
                      </a:pPr>
                      <a:r>
                        <a:rPr lang="en-US" sz="1400">
                          <a:effectLst/>
                        </a:rPr>
                        <a:t>Ease of User Use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8</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5</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10</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331692">
                <a:tc>
                  <a:txBody>
                    <a:bodyPr/>
                    <a:lstStyle/>
                    <a:p>
                      <a:pPr marL="0" marR="0" algn="ctr">
                        <a:spcBef>
                          <a:spcPts val="0"/>
                        </a:spcBef>
                        <a:spcAft>
                          <a:spcPts val="0"/>
                        </a:spcAft>
                      </a:pPr>
                      <a:r>
                        <a:rPr lang="en-US" sz="1400">
                          <a:effectLst/>
                        </a:rPr>
                        <a:t>Sensitivity</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6</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10</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331692">
                <a:tc>
                  <a:txBody>
                    <a:bodyPr/>
                    <a:lstStyle/>
                    <a:p>
                      <a:pPr marL="0" marR="0" algn="ctr">
                        <a:spcBef>
                          <a:spcPts val="0"/>
                        </a:spcBef>
                        <a:spcAft>
                          <a:spcPts val="0"/>
                        </a:spcAft>
                      </a:pPr>
                      <a:r>
                        <a:rPr lang="en-US" sz="1400">
                          <a:effectLst/>
                        </a:rPr>
                        <a:t>Reliability</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6</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304638">
                <a:tc>
                  <a:txBody>
                    <a:bodyPr/>
                    <a:lstStyle/>
                    <a:p>
                      <a:pPr marL="0" marR="0" algn="ctr">
                        <a:spcBef>
                          <a:spcPts val="0"/>
                        </a:spcBef>
                        <a:spcAft>
                          <a:spcPts val="0"/>
                        </a:spcAft>
                      </a:pPr>
                      <a:r>
                        <a:rPr lang="en-US" sz="1400">
                          <a:effectLst/>
                        </a:rPr>
                        <a:t>Portability</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5</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7</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7</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8</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637505">
                <a:tc>
                  <a:txBody>
                    <a:bodyPr/>
                    <a:lstStyle/>
                    <a:p>
                      <a:pPr marL="0" marR="0" algn="ctr">
                        <a:spcBef>
                          <a:spcPts val="0"/>
                        </a:spcBef>
                        <a:spcAft>
                          <a:spcPts val="0"/>
                        </a:spcAft>
                      </a:pPr>
                      <a:r>
                        <a:rPr lang="en-US" sz="1400">
                          <a:effectLst/>
                        </a:rPr>
                        <a:t>Weighted Score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310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117</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129</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158</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300</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331692">
                <a:tc>
                  <a:txBody>
                    <a:bodyPr/>
                    <a:lstStyle/>
                    <a:p>
                      <a:pPr marL="0" marR="0" algn="ctr">
                        <a:spcBef>
                          <a:spcPts val="0"/>
                        </a:spcBef>
                        <a:spcAft>
                          <a:spcPts val="0"/>
                        </a:spcAft>
                      </a:pPr>
                      <a:r>
                        <a:rPr lang="en-US" sz="1400">
                          <a:effectLst/>
                        </a:rPr>
                        <a:t>Normalized</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0.377</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0.416</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0.510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0.968</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bl>
          </a:graphicData>
        </a:graphic>
      </p:graphicFrame>
    </p:spTree>
    <p:extLst>
      <p:ext uri="{BB962C8B-B14F-4D97-AF65-F5344CB8AC3E}">
        <p14:creationId xmlns:p14="http://schemas.microsoft.com/office/powerpoint/2010/main" val="288820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Sensor Placement</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487724850"/>
              </p:ext>
            </p:extLst>
          </p:nvPr>
        </p:nvGraphicFramePr>
        <p:xfrm>
          <a:off x="784016" y="1692444"/>
          <a:ext cx="3871110" cy="3392175"/>
        </p:xfrm>
        <a:graphic>
          <a:graphicData uri="http://schemas.openxmlformats.org/drawingml/2006/table">
            <a:tbl>
              <a:tblPr firstRow="1" firstCol="1" bandRow="1">
                <a:tableStyleId>{5C22544A-7EE6-4342-B048-85BDC9FD1C3A}</a:tableStyleId>
              </a:tblPr>
              <a:tblGrid>
                <a:gridCol w="1935555"/>
                <a:gridCol w="1935555"/>
              </a:tblGrid>
              <a:tr h="419597">
                <a:tc>
                  <a:txBody>
                    <a:bodyPr/>
                    <a:lstStyle/>
                    <a:p>
                      <a:pPr marL="0" marR="0" algn="l">
                        <a:spcBef>
                          <a:spcPts val="0"/>
                        </a:spcBef>
                        <a:spcAft>
                          <a:spcPts val="0"/>
                        </a:spcAft>
                      </a:pPr>
                      <a:r>
                        <a:rPr lang="en-US" sz="2000" dirty="0">
                          <a:effectLst/>
                        </a:rPr>
                        <a:t>Specification</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a:effectLst/>
                        </a:rPr>
                        <a:t>Ideal Choice</a:t>
                      </a:r>
                      <a:endParaRPr lang="en-US" sz="36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660573">
                <a:tc>
                  <a:txBody>
                    <a:bodyPr/>
                    <a:lstStyle/>
                    <a:p>
                      <a:pPr marL="0" marR="0" algn="l">
                        <a:spcBef>
                          <a:spcPts val="0"/>
                        </a:spcBef>
                        <a:spcAft>
                          <a:spcPts val="0"/>
                        </a:spcAft>
                      </a:pPr>
                      <a:r>
                        <a:rPr lang="en-US" sz="2000" dirty="0" smtClean="0">
                          <a:effectLst/>
                        </a:rPr>
                        <a:t>Wind Resistance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solidFill>
                            <a:schemeClr val="dk1"/>
                          </a:solidFill>
                          <a:effectLst/>
                          <a:latin typeface="+mn-lt"/>
                          <a:ea typeface="+mn-ea"/>
                          <a:cs typeface="+mn-cs"/>
                        </a:rPr>
                        <a:t>High</a:t>
                      </a:r>
                      <a:r>
                        <a:rPr lang="en-US" sz="2000" baseline="0" dirty="0" smtClean="0">
                          <a:solidFill>
                            <a:schemeClr val="dk1"/>
                          </a:solidFill>
                          <a:effectLst/>
                          <a:latin typeface="+mn-lt"/>
                          <a:ea typeface="+mn-ea"/>
                          <a:cs typeface="+mn-cs"/>
                        </a:rPr>
                        <a:t> Wind Resistance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660573">
                <a:tc>
                  <a:txBody>
                    <a:bodyPr/>
                    <a:lstStyle/>
                    <a:p>
                      <a:pPr marL="0" marR="0" algn="l">
                        <a:spcBef>
                          <a:spcPts val="0"/>
                        </a:spcBef>
                        <a:spcAft>
                          <a:spcPts val="0"/>
                        </a:spcAft>
                      </a:pPr>
                      <a:r>
                        <a:rPr lang="en-US" sz="2000" dirty="0" smtClean="0">
                          <a:effectLst/>
                        </a:rPr>
                        <a:t>Water Resistant</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High </a:t>
                      </a:r>
                      <a:r>
                        <a:rPr lang="en-US" sz="2000" dirty="0" smtClean="0">
                          <a:effectLst/>
                        </a:rPr>
                        <a:t>Water</a:t>
                      </a:r>
                      <a:r>
                        <a:rPr lang="en-US" sz="2000" baseline="0" dirty="0" smtClean="0">
                          <a:effectLst/>
                        </a:rPr>
                        <a:t> Resistance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990859">
                <a:tc>
                  <a:txBody>
                    <a:bodyPr/>
                    <a:lstStyle/>
                    <a:p>
                      <a:pPr marL="0" marR="0" algn="l">
                        <a:spcBef>
                          <a:spcPts val="0"/>
                        </a:spcBef>
                        <a:spcAft>
                          <a:spcPts val="0"/>
                        </a:spcAft>
                      </a:pPr>
                      <a:r>
                        <a:rPr lang="en-US" sz="2000" dirty="0" smtClean="0">
                          <a:effectLst/>
                        </a:rPr>
                        <a:t>Adequate</a:t>
                      </a:r>
                      <a:r>
                        <a:rPr lang="en-US" sz="2000" baseline="0" dirty="0" smtClean="0">
                          <a:effectLst/>
                        </a:rPr>
                        <a:t> Exposure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effectLst/>
                        </a:rPr>
                        <a:t>Able</a:t>
                      </a:r>
                      <a:r>
                        <a:rPr lang="en-US" sz="2000" baseline="0" dirty="0" smtClean="0">
                          <a:effectLst/>
                        </a:rPr>
                        <a:t> to constantly detect</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660573">
                <a:tc>
                  <a:txBody>
                    <a:bodyPr/>
                    <a:lstStyle/>
                    <a:p>
                      <a:pPr marL="0" marR="0" algn="l">
                        <a:spcBef>
                          <a:spcPts val="0"/>
                        </a:spcBef>
                        <a:spcAft>
                          <a:spcPts val="0"/>
                        </a:spcAft>
                      </a:pPr>
                      <a:r>
                        <a:rPr lang="en-US" sz="2000" dirty="0" smtClean="0">
                          <a:effectLst/>
                        </a:rPr>
                        <a:t>User Preference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effectLst/>
                        </a:rPr>
                        <a:t>Highly</a:t>
                      </a:r>
                      <a:r>
                        <a:rPr lang="en-US" sz="2000" baseline="0" dirty="0" smtClean="0">
                          <a:effectLst/>
                        </a:rPr>
                        <a:t> customizable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bl>
          </a:graphicData>
        </a:graphic>
      </p:graphicFrame>
      <p:sp>
        <p:nvSpPr>
          <p:cNvPr id="6" name="Rectangle 5"/>
          <p:cNvSpPr/>
          <p:nvPr/>
        </p:nvSpPr>
        <p:spPr>
          <a:xfrm>
            <a:off x="7190508" y="1482437"/>
            <a:ext cx="1780310" cy="3602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a:t>
            </a:r>
            <a:endParaRPr lang="en-US" dirty="0"/>
          </a:p>
        </p:txBody>
      </p:sp>
      <p:sp>
        <p:nvSpPr>
          <p:cNvPr id="7" name="Oval 6"/>
          <p:cNvSpPr/>
          <p:nvPr/>
        </p:nvSpPr>
        <p:spPr>
          <a:xfrm>
            <a:off x="8970818" y="2935533"/>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8" name="Oval 7"/>
          <p:cNvSpPr/>
          <p:nvPr/>
        </p:nvSpPr>
        <p:spPr>
          <a:xfrm>
            <a:off x="7789717" y="949037"/>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11" name="Oval 10"/>
          <p:cNvSpPr/>
          <p:nvPr/>
        </p:nvSpPr>
        <p:spPr>
          <a:xfrm>
            <a:off x="7789716" y="4551219"/>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13" name="TextBox 12"/>
          <p:cNvSpPr txBox="1"/>
          <p:nvPr/>
        </p:nvSpPr>
        <p:spPr>
          <a:xfrm>
            <a:off x="7509164" y="5836228"/>
            <a:ext cx="2299854" cy="369332"/>
          </a:xfrm>
          <a:prstGeom prst="rect">
            <a:avLst/>
          </a:prstGeom>
          <a:noFill/>
        </p:spPr>
        <p:txBody>
          <a:bodyPr wrap="square" rtlCol="0">
            <a:spAutoFit/>
          </a:bodyPr>
          <a:lstStyle/>
          <a:p>
            <a:r>
              <a:rPr lang="en-US" dirty="0" smtClean="0"/>
              <a:t>GROUND</a:t>
            </a:r>
            <a:endParaRPr lang="en-US" dirty="0"/>
          </a:p>
        </p:txBody>
      </p:sp>
      <p:cxnSp>
        <p:nvCxnSpPr>
          <p:cNvPr id="15" name="Straight Connector 14"/>
          <p:cNvCxnSpPr/>
          <p:nvPr/>
        </p:nvCxnSpPr>
        <p:spPr>
          <a:xfrm flipH="1">
            <a:off x="4835236" y="5084619"/>
            <a:ext cx="2355272" cy="1018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70815" y="5084619"/>
            <a:ext cx="2680858" cy="751609"/>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809018" y="3013364"/>
            <a:ext cx="1988127" cy="369332"/>
          </a:xfrm>
          <a:prstGeom prst="rect">
            <a:avLst/>
          </a:prstGeom>
          <a:noFill/>
        </p:spPr>
        <p:txBody>
          <a:bodyPr wrap="square" rtlCol="0">
            <a:spAutoFit/>
          </a:bodyPr>
          <a:lstStyle/>
          <a:p>
            <a:r>
              <a:rPr lang="en-US" dirty="0" smtClean="0"/>
              <a:t>Fixed to Side </a:t>
            </a:r>
            <a:endParaRPr lang="en-US" dirty="0"/>
          </a:p>
        </p:txBody>
      </p:sp>
      <p:sp>
        <p:nvSpPr>
          <p:cNvPr id="19" name="TextBox 18"/>
          <p:cNvSpPr txBox="1"/>
          <p:nvPr/>
        </p:nvSpPr>
        <p:spPr>
          <a:xfrm>
            <a:off x="7377543" y="571963"/>
            <a:ext cx="1988127" cy="369332"/>
          </a:xfrm>
          <a:prstGeom prst="rect">
            <a:avLst/>
          </a:prstGeom>
          <a:noFill/>
        </p:spPr>
        <p:txBody>
          <a:bodyPr wrap="square" rtlCol="0">
            <a:spAutoFit/>
          </a:bodyPr>
          <a:lstStyle/>
          <a:p>
            <a:r>
              <a:rPr lang="en-US" dirty="0" smtClean="0"/>
              <a:t>Fixed to Top</a:t>
            </a:r>
            <a:endParaRPr lang="en-US" dirty="0"/>
          </a:p>
        </p:txBody>
      </p:sp>
      <p:sp>
        <p:nvSpPr>
          <p:cNvPr id="20" name="TextBox 19"/>
          <p:cNvSpPr txBox="1"/>
          <p:nvPr/>
        </p:nvSpPr>
        <p:spPr>
          <a:xfrm>
            <a:off x="8970815" y="4715287"/>
            <a:ext cx="1988127" cy="369332"/>
          </a:xfrm>
          <a:prstGeom prst="rect">
            <a:avLst/>
          </a:prstGeom>
          <a:noFill/>
        </p:spPr>
        <p:txBody>
          <a:bodyPr wrap="square" rtlCol="0">
            <a:spAutoFit/>
          </a:bodyPr>
          <a:lstStyle/>
          <a:p>
            <a:r>
              <a:rPr lang="en-US" dirty="0" smtClean="0"/>
              <a:t>Fixed to Ground</a:t>
            </a:r>
            <a:endParaRPr lang="en-US" dirty="0"/>
          </a:p>
        </p:txBody>
      </p:sp>
      <p:grpSp>
        <p:nvGrpSpPr>
          <p:cNvPr id="3" name="Group 2"/>
          <p:cNvGrpSpPr/>
          <p:nvPr/>
        </p:nvGrpSpPr>
        <p:grpSpPr>
          <a:xfrm>
            <a:off x="5874324" y="5569528"/>
            <a:ext cx="1988127" cy="1005364"/>
            <a:chOff x="5874324" y="5569528"/>
            <a:chExt cx="1988127" cy="1005364"/>
          </a:xfrm>
        </p:grpSpPr>
        <p:sp>
          <p:nvSpPr>
            <p:cNvPr id="12" name="Oval 11"/>
            <p:cNvSpPr/>
            <p:nvPr/>
          </p:nvSpPr>
          <p:spPr>
            <a:xfrm>
              <a:off x="6078680" y="5569528"/>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21" name="TextBox 20"/>
            <p:cNvSpPr txBox="1"/>
            <p:nvPr/>
          </p:nvSpPr>
          <p:spPr>
            <a:xfrm>
              <a:off x="5874324" y="6205560"/>
              <a:ext cx="1988127" cy="369332"/>
            </a:xfrm>
            <a:prstGeom prst="rect">
              <a:avLst/>
            </a:prstGeom>
            <a:noFill/>
          </p:spPr>
          <p:txBody>
            <a:bodyPr wrap="square" rtlCol="0">
              <a:spAutoFit/>
            </a:bodyPr>
            <a:lstStyle/>
            <a:p>
              <a:r>
                <a:rPr lang="en-US" dirty="0" smtClean="0"/>
                <a:t>Unfixed </a:t>
              </a:r>
              <a:endParaRPr lang="en-US" dirty="0"/>
            </a:p>
          </p:txBody>
        </p:sp>
      </p:grpSp>
    </p:spTree>
    <p:extLst>
      <p:ext uri="{BB962C8B-B14F-4D97-AF65-F5344CB8AC3E}">
        <p14:creationId xmlns:p14="http://schemas.microsoft.com/office/powerpoint/2010/main" val="139882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058" y="3850726"/>
            <a:ext cx="2736776" cy="830997"/>
          </a:xfrm>
          <a:prstGeom prst="rect">
            <a:avLst/>
          </a:prstGeom>
        </p:spPr>
        <p:txBody>
          <a:bodyPr wrap="square">
            <a:spAutoFit/>
          </a:bodyPr>
          <a:lstStyle/>
          <a:p>
            <a:r>
              <a:rPr lang="en-US" sz="2400" b="1" dirty="0" smtClean="0"/>
              <a:t>Highest Water Resistance</a:t>
            </a:r>
            <a:endParaRPr lang="en-US" sz="2400" b="1" dirty="0">
              <a:latin typeface="Cambria" panose="02040503050406030204" pitchFamily="18" charset="0"/>
              <a:ea typeface="MS Mincho"/>
              <a:cs typeface="Times New Roman" panose="02020603050405020304" pitchFamily="18" charset="0"/>
            </a:endParaRPr>
          </a:p>
        </p:txBody>
      </p:sp>
      <p:sp>
        <p:nvSpPr>
          <p:cNvPr id="5" name="Rectangle 4"/>
          <p:cNvSpPr/>
          <p:nvPr/>
        </p:nvSpPr>
        <p:spPr>
          <a:xfrm>
            <a:off x="6386368" y="3850725"/>
            <a:ext cx="2736776" cy="830997"/>
          </a:xfrm>
          <a:prstGeom prst="rect">
            <a:avLst/>
          </a:prstGeom>
        </p:spPr>
        <p:txBody>
          <a:bodyPr wrap="square">
            <a:spAutoFit/>
          </a:bodyPr>
          <a:lstStyle/>
          <a:p>
            <a:r>
              <a:rPr lang="en-US" sz="2400" b="1" dirty="0" smtClean="0"/>
              <a:t>Easiest User Accessibility</a:t>
            </a:r>
            <a:endParaRPr lang="en-US" sz="2400" b="1" dirty="0">
              <a:latin typeface="Cambria" panose="02040503050406030204" pitchFamily="18" charset="0"/>
              <a:ea typeface="MS Mincho"/>
              <a:cs typeface="Times New Roman" panose="02020603050405020304" pitchFamily="18" charset="0"/>
            </a:endParaRPr>
          </a:p>
        </p:txBody>
      </p:sp>
      <p:sp>
        <p:nvSpPr>
          <p:cNvPr id="6" name="Rectangle 5"/>
          <p:cNvSpPr/>
          <p:nvPr/>
        </p:nvSpPr>
        <p:spPr>
          <a:xfrm>
            <a:off x="429936" y="1458658"/>
            <a:ext cx="2736776" cy="830997"/>
          </a:xfrm>
          <a:prstGeom prst="rect">
            <a:avLst/>
          </a:prstGeom>
        </p:spPr>
        <p:txBody>
          <a:bodyPr wrap="square">
            <a:spAutoFit/>
          </a:bodyPr>
          <a:lstStyle/>
          <a:p>
            <a:r>
              <a:rPr lang="en-US" sz="2400" b="1" dirty="0" smtClean="0"/>
              <a:t>Highest </a:t>
            </a:r>
            <a:r>
              <a:rPr lang="en-US" sz="2400" b="1" dirty="0"/>
              <a:t>Wind Resistance</a:t>
            </a:r>
            <a:endParaRPr lang="en-US" sz="2400" b="1" dirty="0">
              <a:latin typeface="Cambria" panose="02040503050406030204" pitchFamily="18" charset="0"/>
              <a:ea typeface="MS Mincho"/>
              <a:cs typeface="Times New Roman" panose="02020603050405020304" pitchFamily="18" charset="0"/>
            </a:endParaRPr>
          </a:p>
        </p:txBody>
      </p:sp>
      <p:sp>
        <p:nvSpPr>
          <p:cNvPr id="7" name="Rectangle 6"/>
          <p:cNvSpPr/>
          <p:nvPr/>
        </p:nvSpPr>
        <p:spPr>
          <a:xfrm>
            <a:off x="6363312" y="1682602"/>
            <a:ext cx="2736776" cy="461665"/>
          </a:xfrm>
          <a:prstGeom prst="rect">
            <a:avLst/>
          </a:prstGeom>
        </p:spPr>
        <p:txBody>
          <a:bodyPr wrap="square">
            <a:spAutoFit/>
          </a:bodyPr>
          <a:lstStyle/>
          <a:p>
            <a:r>
              <a:rPr lang="en-US" sz="2400" b="1" dirty="0" smtClean="0"/>
              <a:t>Best Exposure</a:t>
            </a:r>
            <a:endParaRPr lang="en-US" sz="2400" b="1" dirty="0">
              <a:latin typeface="Cambria" panose="02040503050406030204" pitchFamily="18" charset="0"/>
              <a:ea typeface="MS Mincho"/>
              <a:cs typeface="Times New Roman" panose="02020603050405020304" pitchFamily="18" charset="0"/>
            </a:endParaRPr>
          </a:p>
        </p:txBody>
      </p:sp>
      <p:grpSp>
        <p:nvGrpSpPr>
          <p:cNvPr id="8" name="Group 7"/>
          <p:cNvGrpSpPr/>
          <p:nvPr/>
        </p:nvGrpSpPr>
        <p:grpSpPr>
          <a:xfrm>
            <a:off x="2878877" y="3625964"/>
            <a:ext cx="1988127" cy="1005364"/>
            <a:chOff x="5874324" y="5569528"/>
            <a:chExt cx="1988127" cy="1005364"/>
          </a:xfrm>
        </p:grpSpPr>
        <p:sp>
          <p:nvSpPr>
            <p:cNvPr id="9" name="Oval 8"/>
            <p:cNvSpPr/>
            <p:nvPr/>
          </p:nvSpPr>
          <p:spPr>
            <a:xfrm>
              <a:off x="6078680" y="5569528"/>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10" name="TextBox 9"/>
            <p:cNvSpPr txBox="1"/>
            <p:nvPr/>
          </p:nvSpPr>
          <p:spPr>
            <a:xfrm>
              <a:off x="5874324" y="6205560"/>
              <a:ext cx="1988127" cy="369332"/>
            </a:xfrm>
            <a:prstGeom prst="rect">
              <a:avLst/>
            </a:prstGeom>
            <a:noFill/>
          </p:spPr>
          <p:txBody>
            <a:bodyPr wrap="square" rtlCol="0">
              <a:spAutoFit/>
            </a:bodyPr>
            <a:lstStyle/>
            <a:p>
              <a:r>
                <a:rPr lang="en-US" dirty="0" smtClean="0"/>
                <a:t>Unfixed </a:t>
              </a:r>
              <a:endParaRPr lang="en-US" dirty="0"/>
            </a:p>
          </p:txBody>
        </p:sp>
      </p:grpSp>
      <p:sp>
        <p:nvSpPr>
          <p:cNvPr id="11" name="TextBox 10"/>
          <p:cNvSpPr txBox="1"/>
          <p:nvPr/>
        </p:nvSpPr>
        <p:spPr>
          <a:xfrm>
            <a:off x="4208434" y="2144267"/>
            <a:ext cx="1988127" cy="369332"/>
          </a:xfrm>
          <a:prstGeom prst="rect">
            <a:avLst/>
          </a:prstGeom>
          <a:noFill/>
        </p:spPr>
        <p:txBody>
          <a:bodyPr wrap="square" rtlCol="0">
            <a:spAutoFit/>
          </a:bodyPr>
          <a:lstStyle/>
          <a:p>
            <a:r>
              <a:rPr lang="en-US" dirty="0" smtClean="0"/>
              <a:t>Fixed to Side </a:t>
            </a:r>
            <a:endParaRPr lang="en-US" dirty="0"/>
          </a:p>
        </p:txBody>
      </p:sp>
      <p:sp>
        <p:nvSpPr>
          <p:cNvPr id="12" name="Oval 11"/>
          <p:cNvSpPr/>
          <p:nvPr/>
        </p:nvSpPr>
        <p:spPr>
          <a:xfrm>
            <a:off x="4734799" y="1515922"/>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grpSp>
        <p:nvGrpSpPr>
          <p:cNvPr id="13" name="Group 12"/>
          <p:cNvGrpSpPr/>
          <p:nvPr/>
        </p:nvGrpSpPr>
        <p:grpSpPr>
          <a:xfrm>
            <a:off x="2990885" y="1509053"/>
            <a:ext cx="1988127" cy="1005364"/>
            <a:chOff x="5874324" y="5569528"/>
            <a:chExt cx="1988127" cy="1005364"/>
          </a:xfrm>
        </p:grpSpPr>
        <p:sp>
          <p:nvSpPr>
            <p:cNvPr id="14" name="Oval 13"/>
            <p:cNvSpPr/>
            <p:nvPr/>
          </p:nvSpPr>
          <p:spPr>
            <a:xfrm>
              <a:off x="6078680" y="5569528"/>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15" name="TextBox 14"/>
            <p:cNvSpPr txBox="1"/>
            <p:nvPr/>
          </p:nvSpPr>
          <p:spPr>
            <a:xfrm>
              <a:off x="5874324" y="6205560"/>
              <a:ext cx="1988127" cy="369332"/>
            </a:xfrm>
            <a:prstGeom prst="rect">
              <a:avLst/>
            </a:prstGeom>
            <a:noFill/>
          </p:spPr>
          <p:txBody>
            <a:bodyPr wrap="square" rtlCol="0">
              <a:spAutoFit/>
            </a:bodyPr>
            <a:lstStyle/>
            <a:p>
              <a:r>
                <a:rPr lang="en-US" dirty="0" smtClean="0"/>
                <a:t>Unfixed </a:t>
              </a:r>
              <a:endParaRPr lang="en-US" dirty="0"/>
            </a:p>
          </p:txBody>
        </p:sp>
      </p:grpSp>
      <p:sp>
        <p:nvSpPr>
          <p:cNvPr id="16" name="Oval 15"/>
          <p:cNvSpPr/>
          <p:nvPr/>
        </p:nvSpPr>
        <p:spPr>
          <a:xfrm>
            <a:off x="4734800" y="3600670"/>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17" name="TextBox 16"/>
          <p:cNvSpPr txBox="1"/>
          <p:nvPr/>
        </p:nvSpPr>
        <p:spPr>
          <a:xfrm>
            <a:off x="4208434" y="4287194"/>
            <a:ext cx="1988127" cy="369332"/>
          </a:xfrm>
          <a:prstGeom prst="rect">
            <a:avLst/>
          </a:prstGeom>
          <a:noFill/>
        </p:spPr>
        <p:txBody>
          <a:bodyPr wrap="square" rtlCol="0">
            <a:spAutoFit/>
          </a:bodyPr>
          <a:lstStyle/>
          <a:p>
            <a:r>
              <a:rPr lang="en-US" dirty="0" smtClean="0"/>
              <a:t>Fixed to Side </a:t>
            </a:r>
            <a:endParaRPr lang="en-US" dirty="0"/>
          </a:p>
        </p:txBody>
      </p:sp>
      <p:sp>
        <p:nvSpPr>
          <p:cNvPr id="23" name="TextBox 22"/>
          <p:cNvSpPr txBox="1"/>
          <p:nvPr/>
        </p:nvSpPr>
        <p:spPr>
          <a:xfrm>
            <a:off x="9885735" y="2144267"/>
            <a:ext cx="1988127" cy="369332"/>
          </a:xfrm>
          <a:prstGeom prst="rect">
            <a:avLst/>
          </a:prstGeom>
          <a:noFill/>
        </p:spPr>
        <p:txBody>
          <a:bodyPr wrap="square" rtlCol="0">
            <a:spAutoFit/>
          </a:bodyPr>
          <a:lstStyle/>
          <a:p>
            <a:r>
              <a:rPr lang="en-US" dirty="0" smtClean="0"/>
              <a:t>Fixed to Top</a:t>
            </a:r>
            <a:endParaRPr lang="en-US" dirty="0"/>
          </a:p>
        </p:txBody>
      </p:sp>
      <p:sp>
        <p:nvSpPr>
          <p:cNvPr id="24" name="Oval 23"/>
          <p:cNvSpPr/>
          <p:nvPr/>
        </p:nvSpPr>
        <p:spPr>
          <a:xfrm>
            <a:off x="10412100" y="1515922"/>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grpSp>
        <p:nvGrpSpPr>
          <p:cNvPr id="25" name="Group 24"/>
          <p:cNvGrpSpPr/>
          <p:nvPr/>
        </p:nvGrpSpPr>
        <p:grpSpPr>
          <a:xfrm>
            <a:off x="8820585" y="3676358"/>
            <a:ext cx="1988127" cy="1005364"/>
            <a:chOff x="5874324" y="5569528"/>
            <a:chExt cx="1988127" cy="1005364"/>
          </a:xfrm>
        </p:grpSpPr>
        <p:sp>
          <p:nvSpPr>
            <p:cNvPr id="26" name="Oval 25"/>
            <p:cNvSpPr/>
            <p:nvPr/>
          </p:nvSpPr>
          <p:spPr>
            <a:xfrm>
              <a:off x="6078680" y="5569528"/>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27" name="TextBox 26"/>
            <p:cNvSpPr txBox="1"/>
            <p:nvPr/>
          </p:nvSpPr>
          <p:spPr>
            <a:xfrm>
              <a:off x="5874324" y="6205560"/>
              <a:ext cx="1988127" cy="369332"/>
            </a:xfrm>
            <a:prstGeom prst="rect">
              <a:avLst/>
            </a:prstGeom>
            <a:noFill/>
          </p:spPr>
          <p:txBody>
            <a:bodyPr wrap="square" rtlCol="0">
              <a:spAutoFit/>
            </a:bodyPr>
            <a:lstStyle/>
            <a:p>
              <a:r>
                <a:rPr lang="en-US" dirty="0" smtClean="0"/>
                <a:t>Unfixed </a:t>
              </a:r>
              <a:endParaRPr lang="en-US" dirty="0"/>
            </a:p>
          </p:txBody>
        </p:sp>
      </p:grpSp>
      <p:grpSp>
        <p:nvGrpSpPr>
          <p:cNvPr id="28" name="Group 27"/>
          <p:cNvGrpSpPr/>
          <p:nvPr/>
        </p:nvGrpSpPr>
        <p:grpSpPr>
          <a:xfrm>
            <a:off x="8820585" y="1511335"/>
            <a:ext cx="1988127" cy="1005364"/>
            <a:chOff x="5874324" y="5569528"/>
            <a:chExt cx="1988127" cy="1005364"/>
          </a:xfrm>
        </p:grpSpPr>
        <p:sp>
          <p:nvSpPr>
            <p:cNvPr id="29" name="Oval 28"/>
            <p:cNvSpPr/>
            <p:nvPr/>
          </p:nvSpPr>
          <p:spPr>
            <a:xfrm>
              <a:off x="6078680" y="5569528"/>
              <a:ext cx="581891"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t>
              </a:r>
              <a:endParaRPr lang="en-US" dirty="0"/>
            </a:p>
          </p:txBody>
        </p:sp>
        <p:sp>
          <p:nvSpPr>
            <p:cNvPr id="30" name="TextBox 29"/>
            <p:cNvSpPr txBox="1"/>
            <p:nvPr/>
          </p:nvSpPr>
          <p:spPr>
            <a:xfrm>
              <a:off x="5874324" y="6205560"/>
              <a:ext cx="1988127" cy="369332"/>
            </a:xfrm>
            <a:prstGeom prst="rect">
              <a:avLst/>
            </a:prstGeom>
            <a:noFill/>
          </p:spPr>
          <p:txBody>
            <a:bodyPr wrap="square" rtlCol="0">
              <a:spAutoFit/>
            </a:bodyPr>
            <a:lstStyle/>
            <a:p>
              <a:r>
                <a:rPr lang="en-US" dirty="0" smtClean="0"/>
                <a:t>Unfixed </a:t>
              </a:r>
              <a:endParaRPr lang="en-US" dirty="0"/>
            </a:p>
          </p:txBody>
        </p:sp>
      </p:grpSp>
    </p:spTree>
    <p:extLst>
      <p:ext uri="{BB962C8B-B14F-4D97-AF65-F5344CB8AC3E}">
        <p14:creationId xmlns:p14="http://schemas.microsoft.com/office/powerpoint/2010/main" val="424872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79" y="418212"/>
            <a:ext cx="9404723" cy="1400530"/>
          </a:xfrm>
        </p:spPr>
        <p:txBody>
          <a:bodyPr/>
          <a:lstStyle/>
          <a:p>
            <a:r>
              <a:rPr lang="en-US" b="1" dirty="0" smtClean="0"/>
              <a:t>SENSOR PLACEMENT PUGH CHART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911372168"/>
              </p:ext>
            </p:extLst>
          </p:nvPr>
        </p:nvGraphicFramePr>
        <p:xfrm>
          <a:off x="1727825" y="1596974"/>
          <a:ext cx="8399586" cy="4217231"/>
        </p:xfrm>
        <a:graphic>
          <a:graphicData uri="http://schemas.openxmlformats.org/drawingml/2006/table">
            <a:tbl>
              <a:tblPr firstRow="1" firstCol="1" bandRow="1">
                <a:tableStyleId>{5C22544A-7EE6-4342-B048-85BDC9FD1C3A}</a:tableStyleId>
              </a:tblPr>
              <a:tblGrid>
                <a:gridCol w="1102779"/>
                <a:gridCol w="853764"/>
                <a:gridCol w="1473760"/>
                <a:gridCol w="1566929"/>
                <a:gridCol w="1810015"/>
                <a:gridCol w="1592339"/>
              </a:tblGrid>
              <a:tr h="537588">
                <a:tc>
                  <a:txBody>
                    <a:bodyPr/>
                    <a:lstStyle/>
                    <a:p>
                      <a:pPr marL="0" marR="0" algn="ctr">
                        <a:spcBef>
                          <a:spcPts val="0"/>
                        </a:spcBef>
                        <a:spcAft>
                          <a:spcPts val="0"/>
                        </a:spcAft>
                        <a:tabLst>
                          <a:tab pos="1155700" algn="l"/>
                        </a:tabLst>
                      </a:pPr>
                      <a:r>
                        <a:rPr lang="en-US" sz="1400" dirty="0">
                          <a:effectLst/>
                        </a:rPr>
                        <a:t> </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Weight</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Fixed Side Sensor</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Fixed Top Sensor</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Fixed Ground Sensor</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Non-fixed Sensor</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688213">
                <a:tc>
                  <a:txBody>
                    <a:bodyPr/>
                    <a:lstStyle/>
                    <a:p>
                      <a:pPr marL="0" marR="0" algn="ctr">
                        <a:spcBef>
                          <a:spcPts val="0"/>
                        </a:spcBef>
                        <a:spcAft>
                          <a:spcPts val="0"/>
                        </a:spcAft>
                        <a:tabLst>
                          <a:tab pos="1155700" algn="l"/>
                        </a:tabLst>
                      </a:pPr>
                      <a:r>
                        <a:rPr lang="en-US" sz="1400">
                          <a:effectLst/>
                        </a:rPr>
                        <a:t>Wind Resistance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5</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5</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1</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3</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6</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688213">
                <a:tc>
                  <a:txBody>
                    <a:bodyPr/>
                    <a:lstStyle/>
                    <a:p>
                      <a:pPr marL="0" marR="0" algn="ctr">
                        <a:spcBef>
                          <a:spcPts val="0"/>
                        </a:spcBef>
                        <a:spcAft>
                          <a:spcPts val="0"/>
                        </a:spcAft>
                        <a:tabLst>
                          <a:tab pos="1155700" algn="l"/>
                        </a:tabLst>
                      </a:pPr>
                      <a:r>
                        <a:rPr lang="en-US" sz="1400">
                          <a:effectLst/>
                        </a:rPr>
                        <a:t>Water Resistance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6</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5</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1</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3</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6</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537588">
                <a:tc>
                  <a:txBody>
                    <a:bodyPr/>
                    <a:lstStyle/>
                    <a:p>
                      <a:pPr marL="0" marR="0" algn="ctr">
                        <a:spcBef>
                          <a:spcPts val="0"/>
                        </a:spcBef>
                        <a:spcAft>
                          <a:spcPts val="0"/>
                        </a:spcAft>
                        <a:tabLst>
                          <a:tab pos="1155700" algn="l"/>
                        </a:tabLst>
                      </a:pPr>
                      <a:r>
                        <a:rPr lang="en-US" sz="1400">
                          <a:effectLst/>
                        </a:rPr>
                        <a:t>Adequate Exposure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10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3</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8</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2</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7</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688213">
                <a:tc>
                  <a:txBody>
                    <a:bodyPr/>
                    <a:lstStyle/>
                    <a:p>
                      <a:pPr marL="0" marR="0" algn="ctr">
                        <a:spcBef>
                          <a:spcPts val="0"/>
                        </a:spcBef>
                        <a:spcAft>
                          <a:spcPts val="0"/>
                        </a:spcAft>
                        <a:tabLst>
                          <a:tab pos="1155700" algn="l"/>
                        </a:tabLst>
                      </a:pPr>
                      <a:r>
                        <a:rPr lang="en-US" sz="1400">
                          <a:effectLst/>
                        </a:rPr>
                        <a:t>User Preference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10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0</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0</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0</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9</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539828">
                <a:tc>
                  <a:txBody>
                    <a:bodyPr/>
                    <a:lstStyle/>
                    <a:p>
                      <a:pPr marL="0" marR="0" algn="ctr">
                        <a:spcBef>
                          <a:spcPts val="0"/>
                        </a:spcBef>
                        <a:spcAft>
                          <a:spcPts val="0"/>
                        </a:spcAft>
                        <a:tabLst>
                          <a:tab pos="1155700" algn="l"/>
                        </a:tabLst>
                      </a:pPr>
                      <a:r>
                        <a:rPr lang="en-US" sz="1400">
                          <a:effectLst/>
                        </a:rPr>
                        <a:t>Weighted Score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 </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85</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91</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53</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226</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r h="537588">
                <a:tc>
                  <a:txBody>
                    <a:bodyPr/>
                    <a:lstStyle/>
                    <a:p>
                      <a:pPr marL="0" marR="0" algn="ctr">
                        <a:spcBef>
                          <a:spcPts val="0"/>
                        </a:spcBef>
                        <a:spcAft>
                          <a:spcPts val="0"/>
                        </a:spcAft>
                        <a:tabLst>
                          <a:tab pos="1155700" algn="l"/>
                        </a:tabLst>
                      </a:pPr>
                      <a:r>
                        <a:rPr lang="en-US" sz="1400">
                          <a:effectLst/>
                        </a:rPr>
                        <a:t>Normalized Score</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 </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0.27</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a:effectLst/>
                        </a:rPr>
                        <a:t>0.29</a:t>
                      </a:r>
                      <a:endParaRPr lang="en-US" sz="20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0.17</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400" dirty="0">
                          <a:effectLst/>
                        </a:rPr>
                        <a:t>0.73</a:t>
                      </a:r>
                      <a:endParaRPr lang="en-US" sz="20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r>
            </a:tbl>
          </a:graphicData>
        </a:graphic>
      </p:graphicFrame>
    </p:spTree>
    <p:extLst>
      <p:ext uri="{BB962C8B-B14F-4D97-AF65-F5344CB8AC3E}">
        <p14:creationId xmlns:p14="http://schemas.microsoft.com/office/powerpoint/2010/main" val="62694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for Design Component 3</a:t>
            </a:r>
            <a:endParaRPr lang="en-US" b="1" dirty="0"/>
          </a:p>
        </p:txBody>
      </p:sp>
      <p:sp>
        <p:nvSpPr>
          <p:cNvPr id="3" name="Text Placeholder 2"/>
          <p:cNvSpPr>
            <a:spLocks noGrp="1"/>
          </p:cNvSpPr>
          <p:nvPr>
            <p:ph type="body" idx="1"/>
          </p:nvPr>
        </p:nvSpPr>
        <p:spPr/>
        <p:txBody>
          <a:bodyPr/>
          <a:lstStyle/>
          <a:p>
            <a:r>
              <a:rPr lang="en-US" dirty="0" smtClean="0"/>
              <a:t>POWER</a:t>
            </a:r>
            <a:endParaRPr lang="en-US" dirty="0"/>
          </a:p>
        </p:txBody>
      </p:sp>
    </p:spTree>
    <p:extLst>
      <p:ext uri="{BB962C8B-B14F-4D97-AF65-F5344CB8AC3E}">
        <p14:creationId xmlns:p14="http://schemas.microsoft.com/office/powerpoint/2010/main" val="306443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Power Source</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663912765"/>
              </p:ext>
            </p:extLst>
          </p:nvPr>
        </p:nvGraphicFramePr>
        <p:xfrm>
          <a:off x="726260" y="1442186"/>
          <a:ext cx="5443532" cy="4779584"/>
        </p:xfrm>
        <a:graphic>
          <a:graphicData uri="http://schemas.openxmlformats.org/drawingml/2006/table">
            <a:tbl>
              <a:tblPr firstRow="1" firstCol="1" bandRow="1">
                <a:tableStyleId>{5C22544A-7EE6-4342-B048-85BDC9FD1C3A}</a:tableStyleId>
              </a:tblPr>
              <a:tblGrid>
                <a:gridCol w="2721766"/>
                <a:gridCol w="2721766"/>
              </a:tblGrid>
              <a:tr h="555150">
                <a:tc>
                  <a:txBody>
                    <a:bodyPr/>
                    <a:lstStyle/>
                    <a:p>
                      <a:pPr marL="0" marR="0" algn="l">
                        <a:spcBef>
                          <a:spcPts val="0"/>
                        </a:spcBef>
                        <a:spcAft>
                          <a:spcPts val="0"/>
                        </a:spcAft>
                      </a:pPr>
                      <a:r>
                        <a:rPr lang="en-US" sz="2000" dirty="0">
                          <a:effectLst/>
                        </a:rPr>
                        <a:t>Specification</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a:effectLst/>
                        </a:rPr>
                        <a:t>Ideal Choice</a:t>
                      </a:r>
                      <a:endParaRPr lang="en-US" sz="36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1209801">
                <a:tc>
                  <a:txBody>
                    <a:bodyPr/>
                    <a:lstStyle/>
                    <a:p>
                      <a:pPr marL="0" marR="0" algn="l">
                        <a:spcBef>
                          <a:spcPts val="0"/>
                        </a:spcBef>
                        <a:spcAft>
                          <a:spcPts val="0"/>
                        </a:spcAft>
                      </a:pPr>
                      <a:r>
                        <a:rPr lang="en-US" sz="2000" dirty="0" smtClean="0">
                          <a:effectLst/>
                        </a:rPr>
                        <a:t>Ease of Use/Convenience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solidFill>
                            <a:schemeClr val="dk1"/>
                          </a:solidFill>
                          <a:effectLst/>
                          <a:latin typeface="+mn-lt"/>
                          <a:ea typeface="+mn-ea"/>
                          <a:cs typeface="+mn-cs"/>
                        </a:rPr>
                        <a:t>Little</a:t>
                      </a:r>
                      <a:r>
                        <a:rPr lang="en-US" sz="2000" baseline="0" dirty="0" smtClean="0">
                          <a:solidFill>
                            <a:schemeClr val="dk1"/>
                          </a:solidFill>
                          <a:effectLst/>
                          <a:latin typeface="+mn-lt"/>
                          <a:ea typeface="+mn-ea"/>
                          <a:cs typeface="+mn-cs"/>
                        </a:rPr>
                        <a:t> to no effort for User. Highly Convenient</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873974">
                <a:tc>
                  <a:txBody>
                    <a:bodyPr/>
                    <a:lstStyle/>
                    <a:p>
                      <a:pPr marL="0" marR="0" algn="l">
                        <a:spcBef>
                          <a:spcPts val="0"/>
                        </a:spcBef>
                        <a:spcAft>
                          <a:spcPts val="0"/>
                        </a:spcAft>
                      </a:pPr>
                      <a:r>
                        <a:rPr lang="en-US" sz="2000" dirty="0" smtClean="0">
                          <a:solidFill>
                            <a:schemeClr val="lt1"/>
                          </a:solidFill>
                          <a:effectLst/>
                          <a:latin typeface="+mn-lt"/>
                          <a:ea typeface="+mn-ea"/>
                          <a:cs typeface="+mn-cs"/>
                        </a:rPr>
                        <a:t>Charging</a:t>
                      </a:r>
                      <a:r>
                        <a:rPr lang="en-US" sz="2000" baseline="0" dirty="0" smtClean="0">
                          <a:solidFill>
                            <a:schemeClr val="lt1"/>
                          </a:solidFill>
                          <a:effectLst/>
                          <a:latin typeface="+mn-lt"/>
                          <a:ea typeface="+mn-ea"/>
                          <a:cs typeface="+mn-cs"/>
                        </a:rPr>
                        <a:t> Speed</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effectLst/>
                        </a:rPr>
                        <a:t>Fast</a:t>
                      </a:r>
                      <a:r>
                        <a:rPr lang="en-US" sz="2000" baseline="0" dirty="0" smtClean="0">
                          <a:effectLst/>
                        </a:rPr>
                        <a:t> Charging Speeds</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1310960">
                <a:tc>
                  <a:txBody>
                    <a:bodyPr/>
                    <a:lstStyle/>
                    <a:p>
                      <a:pPr marL="0" marR="0" algn="l">
                        <a:spcBef>
                          <a:spcPts val="0"/>
                        </a:spcBef>
                        <a:spcAft>
                          <a:spcPts val="0"/>
                        </a:spcAft>
                      </a:pPr>
                      <a:r>
                        <a:rPr lang="en-US" sz="2000" dirty="0" smtClean="0">
                          <a:effectLst/>
                        </a:rPr>
                        <a:t>Cost</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effectLst/>
                        </a:rPr>
                        <a:t>Low Cost</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392712">
                <a:tc>
                  <a:txBody>
                    <a:bodyPr/>
                    <a:lstStyle/>
                    <a:p>
                      <a:pPr marL="0" marR="0" algn="l">
                        <a:spcBef>
                          <a:spcPts val="0"/>
                        </a:spcBef>
                        <a:spcAft>
                          <a:spcPts val="0"/>
                        </a:spcAft>
                      </a:pPr>
                      <a:r>
                        <a:rPr lang="en-US" sz="2000" dirty="0" smtClean="0">
                          <a:effectLst/>
                        </a:rPr>
                        <a:t>Portability</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solidFill>
                            <a:schemeClr val="dk1"/>
                          </a:solidFill>
                          <a:effectLst/>
                          <a:latin typeface="+mn-lt"/>
                          <a:ea typeface="+mn-ea"/>
                          <a:cs typeface="+mn-cs"/>
                        </a:rPr>
                        <a:t>Low</a:t>
                      </a:r>
                      <a:r>
                        <a:rPr lang="en-US" sz="2000" baseline="0" dirty="0" smtClean="0">
                          <a:solidFill>
                            <a:schemeClr val="dk1"/>
                          </a:solidFill>
                          <a:effectLst/>
                          <a:latin typeface="+mn-lt"/>
                          <a:ea typeface="+mn-ea"/>
                          <a:cs typeface="+mn-cs"/>
                        </a:rPr>
                        <a:t> Weight Source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436987">
                <a:tc>
                  <a:txBody>
                    <a:bodyPr/>
                    <a:lstStyle/>
                    <a:p>
                      <a:pPr marL="0" marR="0" algn="l">
                        <a:spcBef>
                          <a:spcPts val="0"/>
                        </a:spcBef>
                        <a:spcAft>
                          <a:spcPts val="0"/>
                        </a:spcAft>
                      </a:pPr>
                      <a:r>
                        <a:rPr lang="en-US" sz="2000" dirty="0" smtClean="0">
                          <a:solidFill>
                            <a:schemeClr val="tx1"/>
                          </a:solidFill>
                          <a:effectLst/>
                          <a:latin typeface="+mj-lt"/>
                          <a:ea typeface="MS Mincho"/>
                          <a:cs typeface="Times New Roman" panose="02020603050405020304" pitchFamily="18" charset="0"/>
                        </a:rPr>
                        <a:t>Reusability</a:t>
                      </a:r>
                      <a:endParaRPr lang="en-US" sz="2000" dirty="0">
                        <a:solidFill>
                          <a:schemeClr val="tx1"/>
                        </a:solidFill>
                        <a:effectLst/>
                        <a:latin typeface="+mj-lt"/>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solidFill>
                            <a:schemeClr val="bg1"/>
                          </a:solidFill>
                          <a:effectLst/>
                          <a:latin typeface="+mn-lt"/>
                          <a:ea typeface="MS Mincho"/>
                          <a:cs typeface="Times New Roman" panose="02020603050405020304" pitchFamily="18" charset="0"/>
                        </a:rPr>
                        <a:t>Can</a:t>
                      </a:r>
                      <a:r>
                        <a:rPr lang="en-US" sz="2000" baseline="0" dirty="0" smtClean="0">
                          <a:solidFill>
                            <a:schemeClr val="bg1"/>
                          </a:solidFill>
                          <a:effectLst/>
                          <a:latin typeface="+mn-lt"/>
                          <a:ea typeface="MS Mincho"/>
                          <a:cs typeface="Times New Roman" panose="02020603050405020304" pitchFamily="18" charset="0"/>
                        </a:rPr>
                        <a:t> be reused </a:t>
                      </a:r>
                      <a:endParaRPr lang="en-US" sz="2000" dirty="0">
                        <a:solidFill>
                          <a:schemeClr val="bg1"/>
                        </a:solidFill>
                        <a:effectLst/>
                        <a:latin typeface="+mn-lt"/>
                        <a:ea typeface="MS Mincho"/>
                        <a:cs typeface="Times New Roman" panose="02020603050405020304" pitchFamily="18" charset="0"/>
                      </a:endParaRPr>
                    </a:p>
                  </a:txBody>
                  <a:tcPr marL="68580" marR="68580" marT="0" marB="0"/>
                </a:tc>
              </a:tr>
            </a:tbl>
          </a:graphicData>
        </a:graphic>
      </p:graphicFrame>
      <p:grpSp>
        <p:nvGrpSpPr>
          <p:cNvPr id="10" name="Group 9"/>
          <p:cNvGrpSpPr/>
          <p:nvPr/>
        </p:nvGrpSpPr>
        <p:grpSpPr>
          <a:xfrm>
            <a:off x="6360694" y="1310427"/>
            <a:ext cx="2820202" cy="1950788"/>
            <a:chOff x="6249941" y="1363105"/>
            <a:chExt cx="2820202" cy="1950788"/>
          </a:xfrm>
        </p:grpSpPr>
        <p:sp>
          <p:nvSpPr>
            <p:cNvPr id="3" name="TextBox 2"/>
            <p:cNvSpPr txBox="1"/>
            <p:nvPr/>
          </p:nvSpPr>
          <p:spPr>
            <a:xfrm>
              <a:off x="6249941" y="2667562"/>
              <a:ext cx="2820202" cy="646331"/>
            </a:xfrm>
            <a:prstGeom prst="rect">
              <a:avLst/>
            </a:prstGeom>
            <a:noFill/>
          </p:spPr>
          <p:txBody>
            <a:bodyPr wrap="square" rtlCol="0">
              <a:spAutoFit/>
            </a:bodyPr>
            <a:lstStyle/>
            <a:p>
              <a:pPr algn="ctr"/>
              <a:r>
                <a:rPr lang="en-US" dirty="0" smtClean="0"/>
                <a:t>Alkaline Batteries (non-rechargeable)</a:t>
              </a:r>
              <a:endParaRPr lang="en-US" dirty="0"/>
            </a:p>
          </p:txBody>
        </p:sp>
        <p:pic>
          <p:nvPicPr>
            <p:cNvPr id="1026" name="Picture 2" descr="http://img.dxcdn.com/productimages/sku_323918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012" y="1363105"/>
              <a:ext cx="1225233" cy="1225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818346" y="1561880"/>
            <a:ext cx="2820202" cy="1435902"/>
            <a:chOff x="9030344" y="1373048"/>
            <a:chExt cx="2820202" cy="1435902"/>
          </a:xfrm>
        </p:grpSpPr>
        <p:sp>
          <p:nvSpPr>
            <p:cNvPr id="5" name="TextBox 4"/>
            <p:cNvSpPr txBox="1"/>
            <p:nvPr/>
          </p:nvSpPr>
          <p:spPr>
            <a:xfrm>
              <a:off x="9030344" y="2162619"/>
              <a:ext cx="2820202" cy="646331"/>
            </a:xfrm>
            <a:prstGeom prst="rect">
              <a:avLst/>
            </a:prstGeom>
            <a:noFill/>
          </p:spPr>
          <p:txBody>
            <a:bodyPr wrap="square" rtlCol="0">
              <a:spAutoFit/>
            </a:bodyPr>
            <a:lstStyle/>
            <a:p>
              <a:pPr algn="ctr"/>
              <a:r>
                <a:rPr lang="en-US" dirty="0" smtClean="0"/>
                <a:t>Alkaline Batteries (rechargeable)</a:t>
              </a:r>
              <a:endParaRPr lang="en-US" dirty="0"/>
            </a:p>
          </p:txBody>
        </p:sp>
        <p:pic>
          <p:nvPicPr>
            <p:cNvPr id="1028" name="Picture 4" descr="http://kendralyost.files.wordpress.com/2013/02/blogbatteri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601" y="1373048"/>
              <a:ext cx="2087701" cy="7631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532417" y="3500690"/>
            <a:ext cx="1813396" cy="1619712"/>
            <a:chOff x="6532417" y="3283526"/>
            <a:chExt cx="1813396" cy="1619712"/>
          </a:xfrm>
        </p:grpSpPr>
        <p:sp>
          <p:nvSpPr>
            <p:cNvPr id="6" name="TextBox 5"/>
            <p:cNvSpPr txBox="1"/>
            <p:nvPr/>
          </p:nvSpPr>
          <p:spPr>
            <a:xfrm>
              <a:off x="6617047" y="4533906"/>
              <a:ext cx="1728766" cy="369332"/>
            </a:xfrm>
            <a:prstGeom prst="rect">
              <a:avLst/>
            </a:prstGeom>
            <a:noFill/>
          </p:spPr>
          <p:txBody>
            <a:bodyPr wrap="square" rtlCol="0">
              <a:spAutoFit/>
            </a:bodyPr>
            <a:lstStyle/>
            <a:p>
              <a:r>
                <a:rPr lang="en-US" dirty="0" smtClean="0"/>
                <a:t>Solar Power</a:t>
              </a:r>
              <a:endParaRPr lang="en-US" dirty="0"/>
            </a:p>
          </p:txBody>
        </p:sp>
        <p:pic>
          <p:nvPicPr>
            <p:cNvPr id="1030" name="Picture 6" descr="http://www.micropower.us/SW/Sunmodule%20solar%20panels%20for%20home%20and%20business%20solar%20power%20systems_files/sunmodule-solar-panel-featu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2417" y="3283526"/>
              <a:ext cx="1662347" cy="11977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9371798" y="3348160"/>
            <a:ext cx="2820202" cy="1969022"/>
            <a:chOff x="8834616" y="3145474"/>
            <a:chExt cx="2820202" cy="1969022"/>
          </a:xfrm>
        </p:grpSpPr>
        <p:sp>
          <p:nvSpPr>
            <p:cNvPr id="8" name="TextBox 7"/>
            <p:cNvSpPr txBox="1"/>
            <p:nvPr/>
          </p:nvSpPr>
          <p:spPr>
            <a:xfrm>
              <a:off x="8834616" y="4468165"/>
              <a:ext cx="2820202" cy="646331"/>
            </a:xfrm>
            <a:prstGeom prst="rect">
              <a:avLst/>
            </a:prstGeom>
            <a:noFill/>
          </p:spPr>
          <p:txBody>
            <a:bodyPr wrap="square" rtlCol="0">
              <a:spAutoFit/>
            </a:bodyPr>
            <a:lstStyle/>
            <a:p>
              <a:pPr algn="ctr"/>
              <a:r>
                <a:rPr lang="en-US" dirty="0" smtClean="0"/>
                <a:t>Solar Power with Rechargeable Battery</a:t>
              </a:r>
              <a:endParaRPr lang="en-US" dirty="0"/>
            </a:p>
          </p:txBody>
        </p:sp>
        <p:pic>
          <p:nvPicPr>
            <p:cNvPr id="1032" name="Picture 8" descr="http://www.truckcampermagazine.com/images/Buyers-Guides-2015/Torklift-PowerArmor-Solar-locking-battery-bo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6601" y="3145474"/>
              <a:ext cx="1735089" cy="1259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7832745" y="5450235"/>
            <a:ext cx="2573901" cy="1264479"/>
            <a:chOff x="6713270" y="5069235"/>
            <a:chExt cx="2573901" cy="1264479"/>
          </a:xfrm>
        </p:grpSpPr>
        <p:sp>
          <p:nvSpPr>
            <p:cNvPr id="7" name="TextBox 6"/>
            <p:cNvSpPr txBox="1"/>
            <p:nvPr/>
          </p:nvSpPr>
          <p:spPr>
            <a:xfrm>
              <a:off x="7359309" y="5964382"/>
              <a:ext cx="1375982" cy="369332"/>
            </a:xfrm>
            <a:prstGeom prst="rect">
              <a:avLst/>
            </a:prstGeom>
            <a:noFill/>
          </p:spPr>
          <p:txBody>
            <a:bodyPr wrap="square" rtlCol="0">
              <a:spAutoFit/>
            </a:bodyPr>
            <a:lstStyle/>
            <a:p>
              <a:r>
                <a:rPr lang="en-US" dirty="0" smtClean="0"/>
                <a:t>AC Power</a:t>
              </a:r>
              <a:endParaRPr lang="en-US" dirty="0"/>
            </a:p>
          </p:txBody>
        </p:sp>
        <p:pic>
          <p:nvPicPr>
            <p:cNvPr id="1034" name="Picture 10" descr="http://www.behlman400hzpower.com/pix/p13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3270" y="5069235"/>
              <a:ext cx="2573901" cy="807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425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812" y="688638"/>
            <a:ext cx="2736776" cy="830997"/>
          </a:xfrm>
          <a:prstGeom prst="rect">
            <a:avLst/>
          </a:prstGeom>
        </p:spPr>
        <p:txBody>
          <a:bodyPr wrap="square">
            <a:spAutoFit/>
          </a:bodyPr>
          <a:lstStyle/>
          <a:p>
            <a:r>
              <a:rPr lang="en-US" sz="2400" b="1" dirty="0" smtClean="0"/>
              <a:t>Highest Convenience</a:t>
            </a:r>
            <a:endParaRPr lang="en-US" sz="2400" b="1" dirty="0">
              <a:latin typeface="Cambria" panose="02040503050406030204" pitchFamily="18" charset="0"/>
              <a:ea typeface="MS Mincho"/>
              <a:cs typeface="Times New Roman" panose="02020603050405020304" pitchFamily="18" charset="0"/>
            </a:endParaRPr>
          </a:p>
        </p:txBody>
      </p:sp>
      <p:sp>
        <p:nvSpPr>
          <p:cNvPr id="5" name="Rectangle 4"/>
          <p:cNvSpPr/>
          <p:nvPr/>
        </p:nvSpPr>
        <p:spPr>
          <a:xfrm>
            <a:off x="458812" y="2890071"/>
            <a:ext cx="2626093" cy="830997"/>
          </a:xfrm>
          <a:prstGeom prst="rect">
            <a:avLst/>
          </a:prstGeom>
        </p:spPr>
        <p:txBody>
          <a:bodyPr wrap="square">
            <a:spAutoFit/>
          </a:bodyPr>
          <a:lstStyle/>
          <a:p>
            <a:r>
              <a:rPr lang="en-US" sz="2400" b="1" dirty="0" smtClean="0"/>
              <a:t>Quickest Charging Speed</a:t>
            </a:r>
            <a:endParaRPr lang="en-US" sz="2400" b="1" dirty="0">
              <a:latin typeface="Cambria" panose="02040503050406030204" pitchFamily="18" charset="0"/>
              <a:ea typeface="MS Mincho"/>
              <a:cs typeface="Times New Roman" panose="02020603050405020304" pitchFamily="18" charset="0"/>
            </a:endParaRPr>
          </a:p>
        </p:txBody>
      </p:sp>
      <p:sp>
        <p:nvSpPr>
          <p:cNvPr id="6" name="Rectangle 5"/>
          <p:cNvSpPr/>
          <p:nvPr/>
        </p:nvSpPr>
        <p:spPr>
          <a:xfrm>
            <a:off x="458812" y="4937185"/>
            <a:ext cx="2626093" cy="461665"/>
          </a:xfrm>
          <a:prstGeom prst="rect">
            <a:avLst/>
          </a:prstGeom>
        </p:spPr>
        <p:txBody>
          <a:bodyPr wrap="square">
            <a:spAutoFit/>
          </a:bodyPr>
          <a:lstStyle/>
          <a:p>
            <a:r>
              <a:rPr lang="en-US" sz="2400" b="1" dirty="0" smtClean="0"/>
              <a:t>Lowest Cost</a:t>
            </a:r>
            <a:endParaRPr lang="en-US" sz="2400" b="1" dirty="0">
              <a:latin typeface="Cambria" panose="02040503050406030204" pitchFamily="18" charset="0"/>
              <a:ea typeface="MS Mincho"/>
              <a:cs typeface="Times New Roman" panose="02020603050405020304" pitchFamily="18" charset="0"/>
            </a:endParaRPr>
          </a:p>
        </p:txBody>
      </p:sp>
      <p:sp>
        <p:nvSpPr>
          <p:cNvPr id="7" name="Rectangle 6"/>
          <p:cNvSpPr/>
          <p:nvPr/>
        </p:nvSpPr>
        <p:spPr>
          <a:xfrm>
            <a:off x="6927774" y="3760718"/>
            <a:ext cx="2626093" cy="830997"/>
          </a:xfrm>
          <a:prstGeom prst="rect">
            <a:avLst/>
          </a:prstGeom>
        </p:spPr>
        <p:txBody>
          <a:bodyPr wrap="square">
            <a:spAutoFit/>
          </a:bodyPr>
          <a:lstStyle/>
          <a:p>
            <a:r>
              <a:rPr lang="en-US" sz="2400" b="1" dirty="0" smtClean="0"/>
              <a:t>Highest Reusability</a:t>
            </a:r>
            <a:endParaRPr lang="en-US" sz="2400" b="1" dirty="0">
              <a:latin typeface="Cambria" panose="02040503050406030204" pitchFamily="18" charset="0"/>
              <a:ea typeface="MS Mincho"/>
              <a:cs typeface="Times New Roman" panose="02020603050405020304" pitchFamily="18" charset="0"/>
            </a:endParaRPr>
          </a:p>
        </p:txBody>
      </p:sp>
      <p:sp>
        <p:nvSpPr>
          <p:cNvPr id="8" name="Rectangle 7"/>
          <p:cNvSpPr/>
          <p:nvPr/>
        </p:nvSpPr>
        <p:spPr>
          <a:xfrm>
            <a:off x="6927774" y="1763910"/>
            <a:ext cx="2626093" cy="830997"/>
          </a:xfrm>
          <a:prstGeom prst="rect">
            <a:avLst/>
          </a:prstGeom>
        </p:spPr>
        <p:txBody>
          <a:bodyPr wrap="square">
            <a:spAutoFit/>
          </a:bodyPr>
          <a:lstStyle/>
          <a:p>
            <a:r>
              <a:rPr lang="en-US" sz="2400" b="1" dirty="0" smtClean="0"/>
              <a:t>Highest Portability</a:t>
            </a:r>
            <a:endParaRPr lang="en-US" sz="2400" b="1" dirty="0">
              <a:latin typeface="Cambria" panose="02040503050406030204" pitchFamily="18" charset="0"/>
              <a:ea typeface="MS Mincho"/>
              <a:cs typeface="Times New Roman" panose="02020603050405020304" pitchFamily="18" charset="0"/>
            </a:endParaRPr>
          </a:p>
        </p:txBody>
      </p:sp>
      <p:grpSp>
        <p:nvGrpSpPr>
          <p:cNvPr id="9" name="Group 8"/>
          <p:cNvGrpSpPr/>
          <p:nvPr/>
        </p:nvGrpSpPr>
        <p:grpSpPr>
          <a:xfrm>
            <a:off x="9724331" y="1578056"/>
            <a:ext cx="2677440" cy="1490508"/>
            <a:chOff x="8460822" y="3145474"/>
            <a:chExt cx="2820202" cy="1490508"/>
          </a:xfrm>
        </p:grpSpPr>
        <p:sp>
          <p:nvSpPr>
            <p:cNvPr id="10" name="TextBox 9"/>
            <p:cNvSpPr txBox="1"/>
            <p:nvPr/>
          </p:nvSpPr>
          <p:spPr>
            <a:xfrm>
              <a:off x="8460822" y="4112762"/>
              <a:ext cx="2820202" cy="523220"/>
            </a:xfrm>
            <a:prstGeom prst="rect">
              <a:avLst/>
            </a:prstGeom>
            <a:noFill/>
          </p:spPr>
          <p:txBody>
            <a:bodyPr wrap="square" rtlCol="0">
              <a:spAutoFit/>
            </a:bodyPr>
            <a:lstStyle/>
            <a:p>
              <a:pPr algn="ctr"/>
              <a:r>
                <a:rPr lang="en-US" sz="1400" dirty="0" smtClean="0"/>
                <a:t>Solar Power with Rechargeable Battery</a:t>
              </a:r>
              <a:endParaRPr lang="en-US" sz="1400" dirty="0"/>
            </a:p>
          </p:txBody>
        </p:sp>
        <p:pic>
          <p:nvPicPr>
            <p:cNvPr id="11" name="Picture 8" descr="http://www.truckcampermagazine.com/images/Buyers-Guides-2015/Torklift-PowerArmor-Solar-locking-battery-b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6602" y="3145474"/>
              <a:ext cx="1148642"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070563" y="494135"/>
            <a:ext cx="1728766" cy="1279783"/>
            <a:chOff x="6532417" y="3283526"/>
            <a:chExt cx="1728766" cy="1279783"/>
          </a:xfrm>
        </p:grpSpPr>
        <p:sp>
          <p:nvSpPr>
            <p:cNvPr id="13" name="TextBox 12"/>
            <p:cNvSpPr txBox="1"/>
            <p:nvPr/>
          </p:nvSpPr>
          <p:spPr>
            <a:xfrm>
              <a:off x="6532417" y="4255532"/>
              <a:ext cx="1728766" cy="307777"/>
            </a:xfrm>
            <a:prstGeom prst="rect">
              <a:avLst/>
            </a:prstGeom>
            <a:noFill/>
          </p:spPr>
          <p:txBody>
            <a:bodyPr wrap="square" rtlCol="0">
              <a:spAutoFit/>
            </a:bodyPr>
            <a:lstStyle/>
            <a:p>
              <a:r>
                <a:rPr lang="en-US" sz="1400" dirty="0" smtClean="0"/>
                <a:t>Solar Power</a:t>
              </a:r>
              <a:endParaRPr lang="en-US" sz="1400" dirty="0"/>
            </a:p>
          </p:txBody>
        </p:sp>
        <p:pic>
          <p:nvPicPr>
            <p:cNvPr id="14" name="Picture 6" descr="http://www.micropower.us/SW/Sunmodule%20solar%20panels%20for%20home%20and%20business%20solar%20power%20systems_files/sunmodule-solar-panel-featu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2417" y="3283526"/>
              <a:ext cx="1269079"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213351" y="2535467"/>
            <a:ext cx="1728766" cy="1279783"/>
            <a:chOff x="6532417" y="3283526"/>
            <a:chExt cx="1728766" cy="1279783"/>
          </a:xfrm>
        </p:grpSpPr>
        <p:sp>
          <p:nvSpPr>
            <p:cNvPr id="16" name="TextBox 15"/>
            <p:cNvSpPr txBox="1"/>
            <p:nvPr/>
          </p:nvSpPr>
          <p:spPr>
            <a:xfrm>
              <a:off x="6532417" y="4255532"/>
              <a:ext cx="1728766" cy="307777"/>
            </a:xfrm>
            <a:prstGeom prst="rect">
              <a:avLst/>
            </a:prstGeom>
            <a:noFill/>
          </p:spPr>
          <p:txBody>
            <a:bodyPr wrap="square" rtlCol="0">
              <a:spAutoFit/>
            </a:bodyPr>
            <a:lstStyle/>
            <a:p>
              <a:r>
                <a:rPr lang="en-US" sz="1400" dirty="0" smtClean="0"/>
                <a:t>Solar Power</a:t>
              </a:r>
              <a:endParaRPr lang="en-US" sz="1400" dirty="0"/>
            </a:p>
          </p:txBody>
        </p:sp>
        <p:pic>
          <p:nvPicPr>
            <p:cNvPr id="17" name="Picture 6" descr="http://www.micropower.us/SW/Sunmodule%20solar%20panels%20for%20home%20and%20business%20solar%20power%20systems_files/sunmodule-solar-panel-featu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2417" y="3283526"/>
              <a:ext cx="1269079"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4790702" y="2720299"/>
            <a:ext cx="1828800" cy="1170540"/>
            <a:chOff x="6713270" y="5069235"/>
            <a:chExt cx="2573901" cy="1618682"/>
          </a:xfrm>
        </p:grpSpPr>
        <p:sp>
          <p:nvSpPr>
            <p:cNvPr id="19" name="TextBox 18"/>
            <p:cNvSpPr txBox="1"/>
            <p:nvPr/>
          </p:nvSpPr>
          <p:spPr>
            <a:xfrm>
              <a:off x="7359310" y="5964382"/>
              <a:ext cx="1375981" cy="723535"/>
            </a:xfrm>
            <a:prstGeom prst="rect">
              <a:avLst/>
            </a:prstGeom>
            <a:noFill/>
          </p:spPr>
          <p:txBody>
            <a:bodyPr wrap="square" rtlCol="0">
              <a:spAutoFit/>
            </a:bodyPr>
            <a:lstStyle/>
            <a:p>
              <a:r>
                <a:rPr lang="en-US" sz="1400" dirty="0" smtClean="0"/>
                <a:t>AC Power</a:t>
              </a:r>
              <a:endParaRPr lang="en-US" sz="1400" dirty="0"/>
            </a:p>
          </p:txBody>
        </p:sp>
        <p:pic>
          <p:nvPicPr>
            <p:cNvPr id="20" name="Picture 10" descr="http://www.behlman400hzpower.com/pix/p13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270" y="5069235"/>
              <a:ext cx="2573901" cy="807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8728013" y="1610288"/>
            <a:ext cx="1728766" cy="1279783"/>
            <a:chOff x="6532417" y="3283526"/>
            <a:chExt cx="1728766" cy="1279783"/>
          </a:xfrm>
        </p:grpSpPr>
        <p:sp>
          <p:nvSpPr>
            <p:cNvPr id="22" name="TextBox 21"/>
            <p:cNvSpPr txBox="1"/>
            <p:nvPr/>
          </p:nvSpPr>
          <p:spPr>
            <a:xfrm>
              <a:off x="6532417" y="4255532"/>
              <a:ext cx="1728766" cy="307777"/>
            </a:xfrm>
            <a:prstGeom prst="rect">
              <a:avLst/>
            </a:prstGeom>
            <a:noFill/>
          </p:spPr>
          <p:txBody>
            <a:bodyPr wrap="square" rtlCol="0">
              <a:spAutoFit/>
            </a:bodyPr>
            <a:lstStyle/>
            <a:p>
              <a:r>
                <a:rPr lang="en-US" sz="1400" dirty="0" smtClean="0"/>
                <a:t>Solar Power</a:t>
              </a:r>
              <a:endParaRPr lang="en-US" sz="1400" dirty="0"/>
            </a:p>
          </p:txBody>
        </p:sp>
        <p:pic>
          <p:nvPicPr>
            <p:cNvPr id="23" name="Picture 6" descr="http://www.micropower.us/SW/Sunmodule%20solar%20panels%20for%20home%20and%20business%20solar%20power%20systems_files/sunmodule-solar-panel-featu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2417" y="3283526"/>
              <a:ext cx="1269079"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2961903" y="4713577"/>
            <a:ext cx="1828800" cy="1170540"/>
            <a:chOff x="6713270" y="5069235"/>
            <a:chExt cx="2573901" cy="1618682"/>
          </a:xfrm>
        </p:grpSpPr>
        <p:sp>
          <p:nvSpPr>
            <p:cNvPr id="25" name="TextBox 24"/>
            <p:cNvSpPr txBox="1"/>
            <p:nvPr/>
          </p:nvSpPr>
          <p:spPr>
            <a:xfrm>
              <a:off x="7359310" y="5964382"/>
              <a:ext cx="1375981" cy="723535"/>
            </a:xfrm>
            <a:prstGeom prst="rect">
              <a:avLst/>
            </a:prstGeom>
            <a:noFill/>
          </p:spPr>
          <p:txBody>
            <a:bodyPr wrap="square" rtlCol="0">
              <a:spAutoFit/>
            </a:bodyPr>
            <a:lstStyle/>
            <a:p>
              <a:r>
                <a:rPr lang="en-US" sz="1400" dirty="0" smtClean="0"/>
                <a:t>AC Power</a:t>
              </a:r>
              <a:endParaRPr lang="en-US" sz="1400" dirty="0"/>
            </a:p>
          </p:txBody>
        </p:sp>
        <p:pic>
          <p:nvPicPr>
            <p:cNvPr id="26" name="Picture 10" descr="http://www.behlman400hzpower.com/pix/p13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270" y="5069235"/>
              <a:ext cx="2573901" cy="807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178392" y="4581234"/>
            <a:ext cx="1728766" cy="1279783"/>
            <a:chOff x="6532417" y="3283526"/>
            <a:chExt cx="1728766" cy="1279783"/>
          </a:xfrm>
        </p:grpSpPr>
        <p:sp>
          <p:nvSpPr>
            <p:cNvPr id="28" name="TextBox 27"/>
            <p:cNvSpPr txBox="1"/>
            <p:nvPr/>
          </p:nvSpPr>
          <p:spPr>
            <a:xfrm>
              <a:off x="6532417" y="4255532"/>
              <a:ext cx="1728766" cy="307777"/>
            </a:xfrm>
            <a:prstGeom prst="rect">
              <a:avLst/>
            </a:prstGeom>
            <a:noFill/>
          </p:spPr>
          <p:txBody>
            <a:bodyPr wrap="square" rtlCol="0">
              <a:spAutoFit/>
            </a:bodyPr>
            <a:lstStyle/>
            <a:p>
              <a:r>
                <a:rPr lang="en-US" sz="1400" dirty="0" smtClean="0"/>
                <a:t>Solar Power</a:t>
              </a:r>
              <a:endParaRPr lang="en-US" sz="1400" dirty="0"/>
            </a:p>
          </p:txBody>
        </p:sp>
        <p:pic>
          <p:nvPicPr>
            <p:cNvPr id="29" name="Picture 6" descr="http://www.micropower.us/SW/Sunmodule%20solar%20panels%20for%20home%20and%20business%20solar%20power%20systems_files/sunmodule-solar-panel-featu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2417" y="3283526"/>
              <a:ext cx="1269079"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2653351" y="437267"/>
            <a:ext cx="2677440" cy="1490508"/>
            <a:chOff x="8460822" y="3145474"/>
            <a:chExt cx="2820202" cy="1490508"/>
          </a:xfrm>
        </p:grpSpPr>
        <p:sp>
          <p:nvSpPr>
            <p:cNvPr id="31" name="TextBox 30"/>
            <p:cNvSpPr txBox="1"/>
            <p:nvPr/>
          </p:nvSpPr>
          <p:spPr>
            <a:xfrm>
              <a:off x="8460822" y="4112762"/>
              <a:ext cx="2820202" cy="523220"/>
            </a:xfrm>
            <a:prstGeom prst="rect">
              <a:avLst/>
            </a:prstGeom>
            <a:noFill/>
          </p:spPr>
          <p:txBody>
            <a:bodyPr wrap="square" rtlCol="0">
              <a:spAutoFit/>
            </a:bodyPr>
            <a:lstStyle/>
            <a:p>
              <a:pPr algn="ctr"/>
              <a:r>
                <a:rPr lang="en-US" sz="1400" dirty="0" smtClean="0"/>
                <a:t>Solar Power with Rechargeable Battery</a:t>
              </a:r>
              <a:endParaRPr lang="en-US" sz="1400" dirty="0"/>
            </a:p>
          </p:txBody>
        </p:sp>
        <p:pic>
          <p:nvPicPr>
            <p:cNvPr id="32" name="Picture 8" descr="http://www.truckcampermagazine.com/images/Buyers-Guides-2015/Torklift-PowerArmor-Solar-locking-battery-b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6602" y="3145474"/>
              <a:ext cx="1148642"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8128548" y="3532314"/>
            <a:ext cx="2677440" cy="1490508"/>
            <a:chOff x="8460822" y="3145474"/>
            <a:chExt cx="2820202" cy="1490508"/>
          </a:xfrm>
        </p:grpSpPr>
        <p:sp>
          <p:nvSpPr>
            <p:cNvPr id="34" name="TextBox 33"/>
            <p:cNvSpPr txBox="1"/>
            <p:nvPr/>
          </p:nvSpPr>
          <p:spPr>
            <a:xfrm>
              <a:off x="8460822" y="4112762"/>
              <a:ext cx="2820202" cy="523220"/>
            </a:xfrm>
            <a:prstGeom prst="rect">
              <a:avLst/>
            </a:prstGeom>
            <a:noFill/>
          </p:spPr>
          <p:txBody>
            <a:bodyPr wrap="square" rtlCol="0">
              <a:spAutoFit/>
            </a:bodyPr>
            <a:lstStyle/>
            <a:p>
              <a:pPr algn="ctr"/>
              <a:r>
                <a:rPr lang="en-US" sz="1400" dirty="0" smtClean="0"/>
                <a:t>Solar Power with Rechargeable Battery</a:t>
              </a:r>
              <a:endParaRPr lang="en-US" sz="1400" dirty="0"/>
            </a:p>
          </p:txBody>
        </p:sp>
        <p:pic>
          <p:nvPicPr>
            <p:cNvPr id="35" name="Picture 8" descr="http://www.truckcampermagazine.com/images/Buyers-Guides-2015/Torklift-PowerArmor-Solar-locking-battery-b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6602" y="3145474"/>
              <a:ext cx="1148642"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10519739" y="3581918"/>
            <a:ext cx="1728766" cy="1279783"/>
            <a:chOff x="6532417" y="3283526"/>
            <a:chExt cx="1728766" cy="1279783"/>
          </a:xfrm>
        </p:grpSpPr>
        <p:sp>
          <p:nvSpPr>
            <p:cNvPr id="37" name="TextBox 36"/>
            <p:cNvSpPr txBox="1"/>
            <p:nvPr/>
          </p:nvSpPr>
          <p:spPr>
            <a:xfrm>
              <a:off x="6532417" y="4255532"/>
              <a:ext cx="1728766" cy="307777"/>
            </a:xfrm>
            <a:prstGeom prst="rect">
              <a:avLst/>
            </a:prstGeom>
            <a:noFill/>
          </p:spPr>
          <p:txBody>
            <a:bodyPr wrap="square" rtlCol="0">
              <a:spAutoFit/>
            </a:bodyPr>
            <a:lstStyle/>
            <a:p>
              <a:r>
                <a:rPr lang="en-US" sz="1400" dirty="0" smtClean="0"/>
                <a:t>Solar Power</a:t>
              </a:r>
              <a:endParaRPr lang="en-US" sz="1400" dirty="0"/>
            </a:p>
          </p:txBody>
        </p:sp>
        <p:pic>
          <p:nvPicPr>
            <p:cNvPr id="38" name="Picture 6" descr="http://www.micropower.us/SW/Sunmodule%20solar%20panels%20for%20home%20and%20business%20solar%20power%20systems_files/sunmodule-solar-panel-featu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2417" y="3283526"/>
              <a:ext cx="1269079"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951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83707"/>
            <a:ext cx="9404723" cy="1400530"/>
          </a:xfrm>
        </p:spPr>
        <p:txBody>
          <a:bodyPr/>
          <a:lstStyle/>
          <a:p>
            <a:r>
              <a:rPr lang="en-US" b="1" dirty="0" smtClean="0"/>
              <a:t>POWER SOURCE PUGH CHART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204432073"/>
              </p:ext>
            </p:extLst>
          </p:nvPr>
        </p:nvGraphicFramePr>
        <p:xfrm>
          <a:off x="1250829" y="1853248"/>
          <a:ext cx="8988725" cy="4541770"/>
        </p:xfrm>
        <a:graphic>
          <a:graphicData uri="http://schemas.openxmlformats.org/drawingml/2006/table">
            <a:tbl>
              <a:tblPr firstRow="1" firstCol="1" bandRow="1">
                <a:tableStyleId>{5C22544A-7EE6-4342-B048-85BDC9FD1C3A}</a:tableStyleId>
              </a:tblPr>
              <a:tblGrid>
                <a:gridCol w="1311216"/>
                <a:gridCol w="906101"/>
                <a:gridCol w="1615719"/>
                <a:gridCol w="1706818"/>
                <a:gridCol w="939351"/>
                <a:gridCol w="1570169"/>
                <a:gridCol w="939351"/>
              </a:tblGrid>
              <a:tr h="784100">
                <a:tc>
                  <a:txBody>
                    <a:bodyPr/>
                    <a:lstStyle/>
                    <a:p>
                      <a:pPr marL="0" marR="0" algn="ctr">
                        <a:spcBef>
                          <a:spcPts val="0"/>
                        </a:spcBef>
                        <a:spcAft>
                          <a:spcPts val="0"/>
                        </a:spcAft>
                        <a:tabLst>
                          <a:tab pos="1155700" algn="l"/>
                        </a:tabLst>
                      </a:pPr>
                      <a:r>
                        <a:rPr lang="en-US" sz="1600" dirty="0">
                          <a:effectLst/>
                        </a:rPr>
                        <a:t> </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Weight</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Alkaline Batteries (non-rechargeable)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Alkaline Batteries</a:t>
                      </a:r>
                      <a:endParaRPr lang="en-US" sz="2400">
                        <a:effectLst/>
                      </a:endParaRPr>
                    </a:p>
                    <a:p>
                      <a:pPr marL="0" marR="0" algn="ctr">
                        <a:spcBef>
                          <a:spcPts val="0"/>
                        </a:spcBef>
                        <a:spcAft>
                          <a:spcPts val="0"/>
                        </a:spcAft>
                        <a:tabLst>
                          <a:tab pos="1155700" algn="l"/>
                        </a:tabLst>
                      </a:pPr>
                      <a:r>
                        <a:rPr lang="en-US" sz="1600">
                          <a:effectLst/>
                        </a:rPr>
                        <a:t>(rechargeable)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Solar Power</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Solar Power with Rechargeable Battery</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a:effectLst/>
                        </a:rPr>
                        <a:t>AC Power</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72231">
                <a:tc>
                  <a:txBody>
                    <a:bodyPr/>
                    <a:lstStyle/>
                    <a:p>
                      <a:pPr marL="0" marR="0" algn="ctr">
                        <a:spcBef>
                          <a:spcPts val="0"/>
                        </a:spcBef>
                        <a:spcAft>
                          <a:spcPts val="0"/>
                        </a:spcAft>
                        <a:tabLst>
                          <a:tab pos="1155700" algn="l"/>
                        </a:tabLst>
                      </a:pPr>
                      <a:r>
                        <a:rPr lang="en-US" sz="1600">
                          <a:effectLst/>
                        </a:rPr>
                        <a:t>Ease of Use/</a:t>
                      </a:r>
                      <a:endParaRPr lang="en-US" sz="2400">
                        <a:effectLst/>
                      </a:endParaRPr>
                    </a:p>
                    <a:p>
                      <a:pPr marL="0" marR="0" algn="ctr">
                        <a:spcBef>
                          <a:spcPts val="0"/>
                        </a:spcBef>
                        <a:spcAft>
                          <a:spcPts val="0"/>
                        </a:spcAft>
                        <a:tabLst>
                          <a:tab pos="1155700" algn="l"/>
                        </a:tabLst>
                      </a:pPr>
                      <a:r>
                        <a:rPr lang="en-US" sz="1600">
                          <a:effectLst/>
                        </a:rPr>
                        <a:t>convenience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4</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4</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10</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a:effectLst/>
                        </a:rPr>
                        <a:t>2</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589305">
                <a:tc>
                  <a:txBody>
                    <a:bodyPr/>
                    <a:lstStyle/>
                    <a:p>
                      <a:pPr marL="0" marR="0" algn="ctr">
                        <a:spcBef>
                          <a:spcPts val="0"/>
                        </a:spcBef>
                        <a:spcAft>
                          <a:spcPts val="0"/>
                        </a:spcAft>
                        <a:tabLst>
                          <a:tab pos="1155700" algn="l"/>
                        </a:tabLst>
                      </a:pPr>
                      <a:r>
                        <a:rPr lang="en-US" sz="1600">
                          <a:effectLst/>
                        </a:rPr>
                        <a:t>Charging Speed</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10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10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6</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a:effectLst/>
                        </a:rPr>
                        <a:t>10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281371">
                <a:tc>
                  <a:txBody>
                    <a:bodyPr/>
                    <a:lstStyle/>
                    <a:p>
                      <a:pPr marL="0" marR="0" algn="ctr">
                        <a:spcBef>
                          <a:spcPts val="0"/>
                        </a:spcBef>
                        <a:spcAft>
                          <a:spcPts val="0"/>
                        </a:spcAft>
                        <a:tabLst>
                          <a:tab pos="1155700" algn="l"/>
                        </a:tabLst>
                      </a:pPr>
                      <a:r>
                        <a:rPr lang="en-US" sz="1600">
                          <a:effectLst/>
                        </a:rPr>
                        <a:t>Cost</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5</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7</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281371">
                <a:tc>
                  <a:txBody>
                    <a:bodyPr/>
                    <a:lstStyle/>
                    <a:p>
                      <a:pPr marL="0" marR="0" algn="ctr">
                        <a:spcBef>
                          <a:spcPts val="0"/>
                        </a:spcBef>
                        <a:spcAft>
                          <a:spcPts val="0"/>
                        </a:spcAft>
                        <a:tabLst>
                          <a:tab pos="1155700" algn="l"/>
                        </a:tabLst>
                      </a:pPr>
                      <a:r>
                        <a:rPr lang="en-US" sz="1600">
                          <a:effectLst/>
                        </a:rPr>
                        <a:t>Portability</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10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8</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a:effectLst/>
                        </a:rPr>
                        <a:t>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281371">
                <a:tc>
                  <a:txBody>
                    <a:bodyPr/>
                    <a:lstStyle/>
                    <a:p>
                      <a:pPr marL="0" marR="0" algn="ctr">
                        <a:spcBef>
                          <a:spcPts val="0"/>
                        </a:spcBef>
                        <a:spcAft>
                          <a:spcPts val="0"/>
                        </a:spcAft>
                        <a:tabLst>
                          <a:tab pos="1155700" algn="l"/>
                        </a:tabLst>
                      </a:pPr>
                      <a:r>
                        <a:rPr lang="en-US" sz="1600">
                          <a:effectLst/>
                        </a:rPr>
                        <a:t>Reusability</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10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10</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a:effectLst/>
                        </a:rPr>
                        <a:t>10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569628">
                <a:tc>
                  <a:txBody>
                    <a:bodyPr/>
                    <a:lstStyle/>
                    <a:p>
                      <a:pPr marL="0" marR="0" algn="ctr">
                        <a:spcBef>
                          <a:spcPts val="0"/>
                        </a:spcBef>
                        <a:spcAft>
                          <a:spcPts val="0"/>
                        </a:spcAft>
                        <a:tabLst>
                          <a:tab pos="1155700" algn="l"/>
                        </a:tabLst>
                      </a:pPr>
                      <a:r>
                        <a:rPr lang="en-US" sz="1600">
                          <a:effectLst/>
                        </a:rPr>
                        <a:t>Weighted Score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390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176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228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323</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332</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a:effectLst/>
                        </a:rPr>
                        <a:t>173</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588004">
                <a:tc>
                  <a:txBody>
                    <a:bodyPr/>
                    <a:lstStyle/>
                    <a:p>
                      <a:pPr marL="0" marR="0" algn="ctr">
                        <a:spcBef>
                          <a:spcPts val="0"/>
                        </a:spcBef>
                        <a:spcAft>
                          <a:spcPts val="0"/>
                        </a:spcAft>
                        <a:tabLst>
                          <a:tab pos="1155700" algn="l"/>
                        </a:tabLst>
                      </a:pPr>
                      <a:r>
                        <a:rPr lang="en-US" sz="1600">
                          <a:effectLst/>
                        </a:rPr>
                        <a:t>Normalized Score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 </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0.45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0.58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a:effectLst/>
                        </a:rPr>
                        <a:t>0.82</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55700" algn="l"/>
                        </a:tabLst>
                      </a:pPr>
                      <a:r>
                        <a:rPr lang="en-US" sz="1600" dirty="0">
                          <a:effectLst/>
                        </a:rPr>
                        <a:t>0.85</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tabLst>
                          <a:tab pos="1155700" algn="l"/>
                        </a:tabLst>
                      </a:pPr>
                      <a:r>
                        <a:rPr lang="en-US" sz="1600" dirty="0">
                          <a:effectLst/>
                        </a:rPr>
                        <a:t>0.44</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2492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28" y="283770"/>
            <a:ext cx="9404723" cy="1400530"/>
          </a:xfrm>
        </p:spPr>
        <p:txBody>
          <a:bodyPr/>
          <a:lstStyle/>
          <a:p>
            <a:r>
              <a:rPr lang="en-US" b="1" dirty="0" smtClean="0"/>
              <a:t>Overview of Need and Scope</a:t>
            </a:r>
            <a:endParaRPr lang="en-US" b="1" dirty="0"/>
          </a:p>
        </p:txBody>
      </p:sp>
      <p:graphicFrame>
        <p:nvGraphicFramePr>
          <p:cNvPr id="5" name="Diagram 4"/>
          <p:cNvGraphicFramePr/>
          <p:nvPr>
            <p:extLst>
              <p:ext uri="{D42A27DB-BD31-4B8C-83A1-F6EECF244321}">
                <p14:modId xmlns:p14="http://schemas.microsoft.com/office/powerpoint/2010/main" val="1331831973"/>
              </p:ext>
            </p:extLst>
          </p:nvPr>
        </p:nvGraphicFramePr>
        <p:xfrm>
          <a:off x="2208472" y="1491795"/>
          <a:ext cx="7221003" cy="4852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0924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for Design Component 4</a:t>
            </a:r>
            <a:endParaRPr lang="en-US" b="1" dirty="0"/>
          </a:p>
        </p:txBody>
      </p:sp>
      <p:sp>
        <p:nvSpPr>
          <p:cNvPr id="3" name="Text Placeholder 2"/>
          <p:cNvSpPr>
            <a:spLocks noGrp="1"/>
          </p:cNvSpPr>
          <p:nvPr>
            <p:ph type="body" idx="1"/>
          </p:nvPr>
        </p:nvSpPr>
        <p:spPr/>
        <p:txBody>
          <a:bodyPr/>
          <a:lstStyle/>
          <a:p>
            <a:r>
              <a:rPr lang="en-US" dirty="0" smtClean="0"/>
              <a:t>Mechanical DESIGN</a:t>
            </a:r>
            <a:endParaRPr lang="en-US" dirty="0"/>
          </a:p>
        </p:txBody>
      </p:sp>
    </p:spTree>
    <p:extLst>
      <p:ext uri="{BB962C8B-B14F-4D97-AF65-F5344CB8AC3E}">
        <p14:creationId xmlns:p14="http://schemas.microsoft.com/office/powerpoint/2010/main" val="259732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30" y="184288"/>
            <a:ext cx="9404723" cy="1400530"/>
          </a:xfrm>
        </p:spPr>
        <p:txBody>
          <a:bodyPr/>
          <a:lstStyle/>
          <a:p>
            <a:r>
              <a:rPr lang="en-US" b="1" dirty="0" smtClean="0"/>
              <a:t>Mechanical Design</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064061948"/>
              </p:ext>
            </p:extLst>
          </p:nvPr>
        </p:nvGraphicFramePr>
        <p:xfrm>
          <a:off x="322730" y="1280153"/>
          <a:ext cx="5443532" cy="5266396"/>
        </p:xfrm>
        <a:graphic>
          <a:graphicData uri="http://schemas.openxmlformats.org/drawingml/2006/table">
            <a:tbl>
              <a:tblPr firstRow="1" firstCol="1" bandRow="1">
                <a:tableStyleId>{5C22544A-7EE6-4342-B048-85BDC9FD1C3A}</a:tableStyleId>
              </a:tblPr>
              <a:tblGrid>
                <a:gridCol w="2721766"/>
                <a:gridCol w="2721766"/>
              </a:tblGrid>
              <a:tr h="555150">
                <a:tc>
                  <a:txBody>
                    <a:bodyPr/>
                    <a:lstStyle/>
                    <a:p>
                      <a:pPr marL="0" marR="0" algn="l">
                        <a:spcBef>
                          <a:spcPts val="0"/>
                        </a:spcBef>
                        <a:spcAft>
                          <a:spcPts val="0"/>
                        </a:spcAft>
                      </a:pPr>
                      <a:r>
                        <a:rPr lang="en-US" sz="2000" dirty="0">
                          <a:effectLst/>
                        </a:rPr>
                        <a:t>Specification</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Ideal Choice</a:t>
                      </a:r>
                      <a:endParaRPr lang="en-US" sz="36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tc>
              </a:tr>
              <a:tr h="403267">
                <a:tc>
                  <a:txBody>
                    <a:bodyPr/>
                    <a:lstStyle/>
                    <a:p>
                      <a:pPr marL="0" marR="0" algn="l">
                        <a:spcBef>
                          <a:spcPts val="0"/>
                        </a:spcBef>
                        <a:spcAft>
                          <a:spcPts val="0"/>
                        </a:spcAft>
                      </a:pPr>
                      <a:r>
                        <a:rPr lang="en-US" sz="2000" dirty="0">
                          <a:solidFill>
                            <a:schemeClr val="tx1"/>
                          </a:solidFill>
                          <a:effectLst/>
                          <a:latin typeface="+mn-lt"/>
                          <a:ea typeface="Times New Roman" panose="02020603050405020304" pitchFamily="18" charset="0"/>
                          <a:cs typeface="Arial" panose="020B0604020202020204" pitchFamily="34" charset="0"/>
                        </a:rPr>
                        <a:t>Portability</a:t>
                      </a:r>
                      <a:endParaRPr lang="en-US" sz="2000" dirty="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Times New Roman" panose="02020603050405020304" pitchFamily="18" charset="0"/>
                          <a:cs typeface="Arial" panose="020B0604020202020204" pitchFamily="34" charset="0"/>
                        </a:rPr>
                        <a:t>Easily Portable</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r h="511133">
                <a:tc>
                  <a:txBody>
                    <a:bodyPr/>
                    <a:lstStyle/>
                    <a:p>
                      <a:pPr marL="0" marR="0" algn="l">
                        <a:spcBef>
                          <a:spcPts val="0"/>
                        </a:spcBef>
                        <a:spcAft>
                          <a:spcPts val="0"/>
                        </a:spcAft>
                      </a:pPr>
                      <a:r>
                        <a:rPr lang="en-US" sz="2000" dirty="0">
                          <a:solidFill>
                            <a:schemeClr val="tx1"/>
                          </a:solidFill>
                          <a:effectLst/>
                          <a:latin typeface="+mn-lt"/>
                          <a:ea typeface="Times New Roman" panose="02020603050405020304" pitchFamily="18" charset="0"/>
                          <a:cs typeface="Arial" panose="020B0604020202020204" pitchFamily="34" charset="0"/>
                        </a:rPr>
                        <a:t>Ease of Setup</a:t>
                      </a:r>
                      <a:endParaRPr lang="en-US" sz="2000" dirty="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Times New Roman" panose="02020603050405020304" pitchFamily="18" charset="0"/>
                          <a:cs typeface="Arial" panose="020B0604020202020204" pitchFamily="34" charset="0"/>
                        </a:rPr>
                        <a:t>Low</a:t>
                      </a:r>
                      <a:r>
                        <a:rPr lang="en-US" sz="1600" baseline="0" dirty="0" smtClean="0">
                          <a:solidFill>
                            <a:schemeClr val="bg1"/>
                          </a:solidFill>
                          <a:effectLst/>
                          <a:latin typeface="+mj-lt"/>
                          <a:ea typeface="Times New Roman" panose="02020603050405020304" pitchFamily="18" charset="0"/>
                          <a:cs typeface="Arial" panose="020B0604020202020204" pitchFamily="34" charset="0"/>
                        </a:rPr>
                        <a:t> setup requirements</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r h="403267">
                <a:tc>
                  <a:txBody>
                    <a:bodyPr/>
                    <a:lstStyle/>
                    <a:p>
                      <a:pPr marL="0" marR="0" algn="l">
                        <a:spcBef>
                          <a:spcPts val="0"/>
                        </a:spcBef>
                        <a:spcAft>
                          <a:spcPts val="0"/>
                        </a:spcAft>
                      </a:pPr>
                      <a:r>
                        <a:rPr lang="en-US" sz="2000">
                          <a:solidFill>
                            <a:schemeClr val="tx1"/>
                          </a:solidFill>
                          <a:effectLst/>
                          <a:latin typeface="+mn-lt"/>
                          <a:ea typeface="Times New Roman" panose="02020603050405020304" pitchFamily="18" charset="0"/>
                          <a:cs typeface="Arial" panose="020B0604020202020204" pitchFamily="34" charset="0"/>
                        </a:rPr>
                        <a:t>Ability to cover 2 adults</a:t>
                      </a:r>
                      <a:endParaRPr lang="en-US" sz="200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Times New Roman" panose="02020603050405020304" pitchFamily="18" charset="0"/>
                          <a:cs typeface="Arial" panose="020B0604020202020204" pitchFamily="34" charset="0"/>
                        </a:rPr>
                        <a:t>Fully Cover 2 Adults</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r h="873974">
                <a:tc>
                  <a:txBody>
                    <a:bodyPr/>
                    <a:lstStyle/>
                    <a:p>
                      <a:pPr marL="0" marR="0" algn="l">
                        <a:spcBef>
                          <a:spcPts val="0"/>
                        </a:spcBef>
                        <a:spcAft>
                          <a:spcPts val="0"/>
                        </a:spcAft>
                      </a:pPr>
                      <a:r>
                        <a:rPr lang="en-US" sz="2000" dirty="0">
                          <a:solidFill>
                            <a:schemeClr val="tx1"/>
                          </a:solidFill>
                          <a:effectLst/>
                          <a:latin typeface="+mn-lt"/>
                          <a:ea typeface="Times New Roman" panose="02020603050405020304" pitchFamily="18" charset="0"/>
                          <a:cs typeface="Arial" panose="020B0604020202020204" pitchFamily="34" charset="0"/>
                        </a:rPr>
                        <a:t>Exceeds minimum height</a:t>
                      </a:r>
                      <a:endParaRPr lang="en-US" sz="2000" dirty="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Times New Roman" panose="02020603050405020304" pitchFamily="18" charset="0"/>
                          <a:cs typeface="Arial" panose="020B0604020202020204" pitchFamily="34" charset="0"/>
                        </a:rPr>
                        <a:t>Size able</a:t>
                      </a:r>
                      <a:r>
                        <a:rPr lang="en-US" sz="1600" baseline="0" dirty="0" smtClean="0">
                          <a:solidFill>
                            <a:schemeClr val="bg1"/>
                          </a:solidFill>
                          <a:effectLst/>
                          <a:latin typeface="+mj-lt"/>
                          <a:ea typeface="Times New Roman" panose="02020603050405020304" pitchFamily="18" charset="0"/>
                          <a:cs typeface="Arial" panose="020B0604020202020204" pitchFamily="34" charset="0"/>
                        </a:rPr>
                        <a:t> to comfortably accommodate users</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r h="1310960">
                <a:tc>
                  <a:txBody>
                    <a:bodyPr/>
                    <a:lstStyle/>
                    <a:p>
                      <a:pPr marL="0" marR="0" algn="l">
                        <a:spcBef>
                          <a:spcPts val="0"/>
                        </a:spcBef>
                        <a:spcAft>
                          <a:spcPts val="0"/>
                        </a:spcAft>
                      </a:pPr>
                      <a:r>
                        <a:rPr lang="en-US" sz="2000" dirty="0">
                          <a:solidFill>
                            <a:schemeClr val="tx1"/>
                          </a:solidFill>
                          <a:effectLst/>
                          <a:latin typeface="+mn-lt"/>
                          <a:ea typeface="Times New Roman" panose="02020603050405020304" pitchFamily="18" charset="0"/>
                          <a:cs typeface="Arial" panose="020B0604020202020204" pitchFamily="34" charset="0"/>
                        </a:rPr>
                        <a:t>Ease of solar panel attachment</a:t>
                      </a:r>
                      <a:endParaRPr lang="en-US" sz="2000" dirty="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MS Mincho"/>
                          <a:cs typeface="Arial" panose="020B0604020202020204" pitchFamily="34" charset="0"/>
                        </a:rPr>
                        <a:t>High</a:t>
                      </a:r>
                      <a:r>
                        <a:rPr lang="en-US" sz="1600" baseline="0" dirty="0" smtClean="0">
                          <a:solidFill>
                            <a:schemeClr val="bg1"/>
                          </a:solidFill>
                          <a:effectLst/>
                          <a:latin typeface="+mj-lt"/>
                          <a:ea typeface="MS Mincho"/>
                          <a:cs typeface="Arial" panose="020B0604020202020204" pitchFamily="34" charset="0"/>
                        </a:rPr>
                        <a:t> ease of attachment</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r h="392712">
                <a:tc>
                  <a:txBody>
                    <a:bodyPr/>
                    <a:lstStyle/>
                    <a:p>
                      <a:pPr marL="0" marR="0" algn="l">
                        <a:spcBef>
                          <a:spcPts val="0"/>
                        </a:spcBef>
                        <a:spcAft>
                          <a:spcPts val="0"/>
                        </a:spcAft>
                      </a:pPr>
                      <a:r>
                        <a:rPr lang="en-US" sz="2000" dirty="0">
                          <a:solidFill>
                            <a:schemeClr val="tx1"/>
                          </a:solidFill>
                          <a:effectLst/>
                          <a:latin typeface="+mn-lt"/>
                          <a:ea typeface="Times New Roman" panose="02020603050405020304" pitchFamily="18" charset="0"/>
                          <a:cs typeface="Arial" panose="020B0604020202020204" pitchFamily="34" charset="0"/>
                        </a:rPr>
                        <a:t>Wind resistance</a:t>
                      </a:r>
                      <a:endParaRPr lang="en-US" sz="2000" dirty="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Times New Roman" panose="02020603050405020304" pitchFamily="18" charset="0"/>
                          <a:cs typeface="Arial" panose="020B0604020202020204" pitchFamily="34" charset="0"/>
                        </a:rPr>
                        <a:t>High Wind Resistance</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r h="218494">
                <a:tc>
                  <a:txBody>
                    <a:bodyPr/>
                    <a:lstStyle/>
                    <a:p>
                      <a:pPr marL="0" marR="0" algn="l">
                        <a:spcBef>
                          <a:spcPts val="0"/>
                        </a:spcBef>
                        <a:spcAft>
                          <a:spcPts val="0"/>
                        </a:spcAft>
                      </a:pPr>
                      <a:r>
                        <a:rPr lang="en-US" sz="2000" dirty="0">
                          <a:solidFill>
                            <a:schemeClr val="tx1"/>
                          </a:solidFill>
                          <a:effectLst/>
                          <a:latin typeface="+mn-lt"/>
                          <a:ea typeface="Times New Roman" panose="02020603050405020304" pitchFamily="18" charset="0"/>
                          <a:cs typeface="Arial" panose="020B0604020202020204" pitchFamily="34" charset="0"/>
                        </a:rPr>
                        <a:t>Protection from rain</a:t>
                      </a:r>
                      <a:endParaRPr lang="en-US" sz="2000" dirty="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Times New Roman" panose="02020603050405020304" pitchFamily="18" charset="0"/>
                          <a:cs typeface="Arial" panose="020B0604020202020204" pitchFamily="34" charset="0"/>
                        </a:rPr>
                        <a:t>High Protection from Rain</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r h="218494">
                <a:tc>
                  <a:txBody>
                    <a:bodyPr/>
                    <a:lstStyle/>
                    <a:p>
                      <a:pPr marL="0" marR="0" algn="l">
                        <a:spcBef>
                          <a:spcPts val="0"/>
                        </a:spcBef>
                        <a:spcAft>
                          <a:spcPts val="0"/>
                        </a:spcAft>
                      </a:pPr>
                      <a:r>
                        <a:rPr lang="en-US" sz="2000" dirty="0">
                          <a:solidFill>
                            <a:schemeClr val="tx1"/>
                          </a:solidFill>
                          <a:effectLst/>
                          <a:latin typeface="+mn-lt"/>
                          <a:ea typeface="Times New Roman" panose="02020603050405020304" pitchFamily="18" charset="0"/>
                          <a:cs typeface="Arial" panose="020B0604020202020204" pitchFamily="34" charset="0"/>
                        </a:rPr>
                        <a:t>Use on all terrains</a:t>
                      </a:r>
                      <a:endParaRPr lang="en-US" sz="2000" dirty="0">
                        <a:solidFill>
                          <a:schemeClr val="tx1"/>
                        </a:solidFill>
                        <a:effectLst/>
                        <a:latin typeface="+mn-lt"/>
                        <a:ea typeface="MS Mincho"/>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smtClean="0">
                          <a:solidFill>
                            <a:schemeClr val="bg1"/>
                          </a:solidFill>
                          <a:effectLst/>
                          <a:latin typeface="+mj-lt"/>
                          <a:ea typeface="Times New Roman" panose="02020603050405020304" pitchFamily="18" charset="0"/>
                          <a:cs typeface="Arial" panose="020B0604020202020204" pitchFamily="34" charset="0"/>
                        </a:rPr>
                        <a:t>High</a:t>
                      </a:r>
                      <a:r>
                        <a:rPr lang="en-US" sz="1600" baseline="0" dirty="0" smtClean="0">
                          <a:solidFill>
                            <a:schemeClr val="bg1"/>
                          </a:solidFill>
                          <a:effectLst/>
                          <a:latin typeface="+mj-lt"/>
                          <a:ea typeface="Times New Roman" panose="02020603050405020304" pitchFamily="18" charset="0"/>
                          <a:cs typeface="Arial" panose="020B0604020202020204" pitchFamily="34" charset="0"/>
                        </a:rPr>
                        <a:t> u</a:t>
                      </a:r>
                      <a:r>
                        <a:rPr lang="en-US" sz="1600" dirty="0" smtClean="0">
                          <a:solidFill>
                            <a:schemeClr val="bg1"/>
                          </a:solidFill>
                          <a:effectLst/>
                          <a:latin typeface="+mj-lt"/>
                          <a:ea typeface="Times New Roman" panose="02020603050405020304" pitchFamily="18" charset="0"/>
                          <a:cs typeface="Arial" panose="020B0604020202020204" pitchFamily="34" charset="0"/>
                        </a:rPr>
                        <a:t>sability in all terrains</a:t>
                      </a:r>
                      <a:endParaRPr lang="en-US" sz="1600" dirty="0">
                        <a:solidFill>
                          <a:schemeClr val="bg1"/>
                        </a:solidFill>
                        <a:effectLst/>
                        <a:latin typeface="+mj-lt"/>
                        <a:ea typeface="MS Mincho"/>
                        <a:cs typeface="Times New Roman" panose="02020603050405020304" pitchFamily="18" charset="0"/>
                      </a:endParaRPr>
                    </a:p>
                  </a:txBody>
                  <a:tcPr marL="68580" marR="68580" marT="0" marB="0" anchor="ctr"/>
                </a:tc>
              </a:tr>
            </a:tbl>
          </a:graphicData>
        </a:graphic>
      </p:graphicFrame>
      <p:grpSp>
        <p:nvGrpSpPr>
          <p:cNvPr id="13" name="Group 12"/>
          <p:cNvGrpSpPr/>
          <p:nvPr/>
        </p:nvGrpSpPr>
        <p:grpSpPr>
          <a:xfrm>
            <a:off x="6999594" y="1584818"/>
            <a:ext cx="1703947" cy="1805199"/>
            <a:chOff x="6740398" y="1391157"/>
            <a:chExt cx="1703947" cy="1805199"/>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703947" cy="13434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6777980" y="2827024"/>
              <a:ext cx="1628781" cy="369332"/>
            </a:xfrm>
            <a:prstGeom prst="rect">
              <a:avLst/>
            </a:prstGeom>
            <a:noFill/>
          </p:spPr>
          <p:txBody>
            <a:bodyPr wrap="square" rtlCol="0">
              <a:spAutoFit/>
            </a:bodyPr>
            <a:lstStyle/>
            <a:p>
              <a:pPr algn="ctr"/>
              <a:r>
                <a:rPr lang="en-US" dirty="0" smtClean="0"/>
                <a:t>Canopy </a:t>
              </a:r>
              <a:endParaRPr lang="en-US" dirty="0"/>
            </a:p>
          </p:txBody>
        </p:sp>
      </p:grpSp>
      <p:grpSp>
        <p:nvGrpSpPr>
          <p:cNvPr id="14" name="Group 13"/>
          <p:cNvGrpSpPr/>
          <p:nvPr/>
        </p:nvGrpSpPr>
        <p:grpSpPr>
          <a:xfrm>
            <a:off x="9177382" y="1584818"/>
            <a:ext cx="1746903" cy="1865524"/>
            <a:chOff x="9386470" y="1391157"/>
            <a:chExt cx="1746903" cy="1865524"/>
          </a:xfrm>
        </p:grpSpPr>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386470" y="1391157"/>
              <a:ext cx="1743517" cy="13434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extBox 9"/>
            <p:cNvSpPr txBox="1"/>
            <p:nvPr/>
          </p:nvSpPr>
          <p:spPr>
            <a:xfrm>
              <a:off x="9504592" y="2887349"/>
              <a:ext cx="1628781" cy="369332"/>
            </a:xfrm>
            <a:prstGeom prst="rect">
              <a:avLst/>
            </a:prstGeom>
            <a:noFill/>
          </p:spPr>
          <p:txBody>
            <a:bodyPr wrap="square" rtlCol="0">
              <a:spAutoFit/>
            </a:bodyPr>
            <a:lstStyle/>
            <a:p>
              <a:pPr algn="ctr"/>
              <a:r>
                <a:rPr lang="en-US" dirty="0" smtClean="0"/>
                <a:t>U-Shaped</a:t>
              </a:r>
              <a:endParaRPr lang="en-US" dirty="0"/>
            </a:p>
          </p:txBody>
        </p:sp>
      </p:grpSp>
      <p:grpSp>
        <p:nvGrpSpPr>
          <p:cNvPr id="15" name="Group 14"/>
          <p:cNvGrpSpPr/>
          <p:nvPr/>
        </p:nvGrpSpPr>
        <p:grpSpPr>
          <a:xfrm>
            <a:off x="6143230" y="3719687"/>
            <a:ext cx="1787896" cy="1987889"/>
            <a:chOff x="6740398" y="3853711"/>
            <a:chExt cx="1787896" cy="1987889"/>
          </a:xfrm>
        </p:grpSpPr>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6740398" y="3853711"/>
              <a:ext cx="1787896" cy="15197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extBox 10"/>
            <p:cNvSpPr txBox="1"/>
            <p:nvPr/>
          </p:nvSpPr>
          <p:spPr>
            <a:xfrm>
              <a:off x="6819955" y="5472268"/>
              <a:ext cx="1628781" cy="369332"/>
            </a:xfrm>
            <a:prstGeom prst="rect">
              <a:avLst/>
            </a:prstGeom>
            <a:noFill/>
          </p:spPr>
          <p:txBody>
            <a:bodyPr wrap="square" rtlCol="0">
              <a:spAutoFit/>
            </a:bodyPr>
            <a:lstStyle/>
            <a:p>
              <a:pPr algn="ctr"/>
              <a:r>
                <a:rPr lang="en-US" dirty="0" smtClean="0"/>
                <a:t>Pop-Up</a:t>
              </a:r>
              <a:endParaRPr lang="en-US" dirty="0"/>
            </a:p>
          </p:txBody>
        </p:sp>
      </p:grpSp>
      <p:grpSp>
        <p:nvGrpSpPr>
          <p:cNvPr id="16" name="Group 15"/>
          <p:cNvGrpSpPr/>
          <p:nvPr/>
        </p:nvGrpSpPr>
        <p:grpSpPr>
          <a:xfrm>
            <a:off x="10543873" y="3583610"/>
            <a:ext cx="1628781" cy="2164586"/>
            <a:chOff x="9389856" y="3780079"/>
            <a:chExt cx="1628781" cy="2164586"/>
          </a:xfrm>
        </p:grpSpPr>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9504592" y="3780079"/>
              <a:ext cx="1399310" cy="16669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TextBox 11"/>
            <p:cNvSpPr txBox="1"/>
            <p:nvPr/>
          </p:nvSpPr>
          <p:spPr>
            <a:xfrm>
              <a:off x="9389856" y="5575333"/>
              <a:ext cx="1628781" cy="369332"/>
            </a:xfrm>
            <a:prstGeom prst="rect">
              <a:avLst/>
            </a:prstGeom>
            <a:noFill/>
          </p:spPr>
          <p:txBody>
            <a:bodyPr wrap="square" rtlCol="0">
              <a:spAutoFit/>
            </a:bodyPr>
            <a:lstStyle/>
            <a:p>
              <a:pPr algn="ctr"/>
              <a:r>
                <a:rPr lang="en-US" dirty="0" smtClean="0"/>
                <a:t>Umbrella</a:t>
              </a:r>
              <a:endParaRPr lang="en-US" dirty="0"/>
            </a:p>
          </p:txBody>
        </p:sp>
      </p:grpSp>
      <p:grpSp>
        <p:nvGrpSpPr>
          <p:cNvPr id="20" name="Group 19"/>
          <p:cNvGrpSpPr/>
          <p:nvPr/>
        </p:nvGrpSpPr>
        <p:grpSpPr>
          <a:xfrm>
            <a:off x="8268790" y="3755580"/>
            <a:ext cx="2011097" cy="1932746"/>
            <a:chOff x="8249540" y="3774830"/>
            <a:chExt cx="2011097" cy="1932746"/>
          </a:xfrm>
        </p:grpSpPr>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8249540" y="3774830"/>
              <a:ext cx="2011097" cy="14757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 name="TextBox 18"/>
            <p:cNvSpPr txBox="1"/>
            <p:nvPr/>
          </p:nvSpPr>
          <p:spPr>
            <a:xfrm>
              <a:off x="8383330" y="5338244"/>
              <a:ext cx="1628781" cy="369332"/>
            </a:xfrm>
            <a:prstGeom prst="rect">
              <a:avLst/>
            </a:prstGeom>
            <a:noFill/>
          </p:spPr>
          <p:txBody>
            <a:bodyPr wrap="square" rtlCol="0">
              <a:spAutoFit/>
            </a:bodyPr>
            <a:lstStyle/>
            <a:p>
              <a:pPr algn="ctr"/>
              <a:r>
                <a:rPr lang="en-US" dirty="0" smtClean="0"/>
                <a:t>Cave</a:t>
              </a:r>
              <a:endParaRPr lang="en-US" dirty="0"/>
            </a:p>
          </p:txBody>
        </p:sp>
      </p:grpSp>
    </p:spTree>
    <p:extLst>
      <p:ext uri="{BB962C8B-B14F-4D97-AF65-F5344CB8AC3E}">
        <p14:creationId xmlns:p14="http://schemas.microsoft.com/office/powerpoint/2010/main" val="250178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4985" y="445318"/>
            <a:ext cx="2683845" cy="1200329"/>
          </a:xfrm>
          <a:prstGeom prst="rect">
            <a:avLst/>
          </a:prstGeom>
        </p:spPr>
        <p:txBody>
          <a:bodyPr wrap="square">
            <a:spAutoFit/>
          </a:bodyPr>
          <a:lstStyle/>
          <a:p>
            <a:r>
              <a:rPr lang="en-US" sz="2400" b="1" dirty="0" smtClean="0"/>
              <a:t>Accommodates Power Source Best</a:t>
            </a:r>
            <a:endParaRPr lang="en-US" sz="2400" b="1" dirty="0">
              <a:latin typeface="Cambria" panose="02040503050406030204" pitchFamily="18" charset="0"/>
              <a:ea typeface="MS Mincho"/>
              <a:cs typeface="Times New Roman" panose="02020603050405020304" pitchFamily="18" charset="0"/>
            </a:endParaRPr>
          </a:p>
        </p:txBody>
      </p:sp>
      <p:sp>
        <p:nvSpPr>
          <p:cNvPr id="5" name="Rectangle 4"/>
          <p:cNvSpPr/>
          <p:nvPr/>
        </p:nvSpPr>
        <p:spPr>
          <a:xfrm>
            <a:off x="284869" y="2256942"/>
            <a:ext cx="2123184" cy="830997"/>
          </a:xfrm>
          <a:prstGeom prst="rect">
            <a:avLst/>
          </a:prstGeom>
        </p:spPr>
        <p:txBody>
          <a:bodyPr wrap="square">
            <a:spAutoFit/>
          </a:bodyPr>
          <a:lstStyle/>
          <a:p>
            <a:r>
              <a:rPr lang="en-US" sz="2400" b="1" dirty="0" smtClean="0"/>
              <a:t>Easiest Set-Up</a:t>
            </a:r>
            <a:endParaRPr lang="en-US" sz="2400" b="1" dirty="0">
              <a:latin typeface="Cambria" panose="02040503050406030204" pitchFamily="18" charset="0"/>
              <a:ea typeface="MS Mincho"/>
              <a:cs typeface="Times New Roman" panose="02020603050405020304" pitchFamily="18" charset="0"/>
            </a:endParaRPr>
          </a:p>
        </p:txBody>
      </p:sp>
      <p:sp>
        <p:nvSpPr>
          <p:cNvPr id="6" name="Rectangle 5"/>
          <p:cNvSpPr/>
          <p:nvPr/>
        </p:nvSpPr>
        <p:spPr>
          <a:xfrm>
            <a:off x="284869" y="679667"/>
            <a:ext cx="2626093" cy="830997"/>
          </a:xfrm>
          <a:prstGeom prst="rect">
            <a:avLst/>
          </a:prstGeom>
        </p:spPr>
        <p:txBody>
          <a:bodyPr wrap="square">
            <a:spAutoFit/>
          </a:bodyPr>
          <a:lstStyle/>
          <a:p>
            <a:r>
              <a:rPr lang="en-US" sz="2400" b="1" dirty="0" smtClean="0"/>
              <a:t>Highest Portability</a:t>
            </a:r>
            <a:endParaRPr lang="en-US" sz="2400" b="1" dirty="0">
              <a:latin typeface="Cambria" panose="02040503050406030204" pitchFamily="18" charset="0"/>
              <a:ea typeface="MS Mincho"/>
              <a:cs typeface="Times New Roman" panose="02020603050405020304" pitchFamily="18" charset="0"/>
            </a:endParaRPr>
          </a:p>
        </p:txBody>
      </p:sp>
      <p:sp>
        <p:nvSpPr>
          <p:cNvPr id="7" name="Rectangle 6"/>
          <p:cNvSpPr/>
          <p:nvPr/>
        </p:nvSpPr>
        <p:spPr>
          <a:xfrm>
            <a:off x="284869" y="3779124"/>
            <a:ext cx="2275585" cy="830997"/>
          </a:xfrm>
          <a:prstGeom prst="rect">
            <a:avLst/>
          </a:prstGeom>
        </p:spPr>
        <p:txBody>
          <a:bodyPr wrap="square">
            <a:spAutoFit/>
          </a:bodyPr>
          <a:lstStyle/>
          <a:p>
            <a:r>
              <a:rPr lang="en-US" sz="2400" b="1" dirty="0" smtClean="0"/>
              <a:t>Covers 2 Adults Best</a:t>
            </a:r>
            <a:endParaRPr lang="en-US" sz="2400" b="1" dirty="0">
              <a:latin typeface="Cambria" panose="02040503050406030204" pitchFamily="18" charset="0"/>
              <a:ea typeface="MS Mincho"/>
              <a:cs typeface="Times New Roman" panose="02020603050405020304" pitchFamily="18" charset="0"/>
            </a:endParaRPr>
          </a:p>
        </p:txBody>
      </p:sp>
      <p:sp>
        <p:nvSpPr>
          <p:cNvPr id="8" name="Rectangle 7"/>
          <p:cNvSpPr/>
          <p:nvPr/>
        </p:nvSpPr>
        <p:spPr>
          <a:xfrm>
            <a:off x="340885" y="5174200"/>
            <a:ext cx="2113560" cy="1200329"/>
          </a:xfrm>
          <a:prstGeom prst="rect">
            <a:avLst/>
          </a:prstGeom>
        </p:spPr>
        <p:txBody>
          <a:bodyPr wrap="square">
            <a:spAutoFit/>
          </a:bodyPr>
          <a:lstStyle/>
          <a:p>
            <a:r>
              <a:rPr lang="en-US" sz="2400" b="1" dirty="0" smtClean="0"/>
              <a:t>Meets minimum height best</a:t>
            </a:r>
            <a:endParaRPr lang="en-US" sz="2400" b="1" dirty="0">
              <a:latin typeface="Cambria" panose="02040503050406030204" pitchFamily="18" charset="0"/>
              <a:ea typeface="MS Mincho"/>
              <a:cs typeface="Times New Roman" panose="02020603050405020304" pitchFamily="18" charset="0"/>
            </a:endParaRPr>
          </a:p>
        </p:txBody>
      </p:sp>
      <p:sp>
        <p:nvSpPr>
          <p:cNvPr id="9" name="Rectangle 8"/>
          <p:cNvSpPr/>
          <p:nvPr/>
        </p:nvSpPr>
        <p:spPr>
          <a:xfrm>
            <a:off x="5682736" y="5276682"/>
            <a:ext cx="2626093" cy="830997"/>
          </a:xfrm>
          <a:prstGeom prst="rect">
            <a:avLst/>
          </a:prstGeom>
        </p:spPr>
        <p:txBody>
          <a:bodyPr wrap="square">
            <a:spAutoFit/>
          </a:bodyPr>
          <a:lstStyle/>
          <a:p>
            <a:r>
              <a:rPr lang="en-US" sz="2400" b="1" dirty="0" smtClean="0"/>
              <a:t>Best on all terrains </a:t>
            </a:r>
            <a:endParaRPr lang="en-US" sz="2400" b="1" dirty="0">
              <a:latin typeface="Cambria" panose="02040503050406030204" pitchFamily="18" charset="0"/>
              <a:ea typeface="MS Mincho"/>
              <a:cs typeface="Times New Roman" panose="02020603050405020304" pitchFamily="18" charset="0"/>
            </a:endParaRPr>
          </a:p>
        </p:txBody>
      </p:sp>
      <p:sp>
        <p:nvSpPr>
          <p:cNvPr id="10" name="Rectangle 9"/>
          <p:cNvSpPr/>
          <p:nvPr/>
        </p:nvSpPr>
        <p:spPr>
          <a:xfrm>
            <a:off x="5682737" y="3779124"/>
            <a:ext cx="2626093" cy="830997"/>
          </a:xfrm>
          <a:prstGeom prst="rect">
            <a:avLst/>
          </a:prstGeom>
        </p:spPr>
        <p:txBody>
          <a:bodyPr wrap="square">
            <a:spAutoFit/>
          </a:bodyPr>
          <a:lstStyle/>
          <a:p>
            <a:r>
              <a:rPr lang="en-US" sz="2400" b="1" dirty="0" smtClean="0"/>
              <a:t>Best Rain Protection</a:t>
            </a:r>
            <a:endParaRPr lang="en-US" sz="2400" b="1" dirty="0">
              <a:latin typeface="Cambria" panose="02040503050406030204" pitchFamily="18" charset="0"/>
              <a:ea typeface="MS Mincho"/>
              <a:cs typeface="Times New Roman" panose="02020603050405020304" pitchFamily="18" charset="0"/>
            </a:endParaRPr>
          </a:p>
        </p:txBody>
      </p:sp>
      <p:sp>
        <p:nvSpPr>
          <p:cNvPr id="11" name="Rectangle 10"/>
          <p:cNvSpPr/>
          <p:nvPr/>
        </p:nvSpPr>
        <p:spPr>
          <a:xfrm>
            <a:off x="5624985" y="2132314"/>
            <a:ext cx="2626093" cy="830997"/>
          </a:xfrm>
          <a:prstGeom prst="rect">
            <a:avLst/>
          </a:prstGeom>
        </p:spPr>
        <p:txBody>
          <a:bodyPr wrap="square">
            <a:spAutoFit/>
          </a:bodyPr>
          <a:lstStyle/>
          <a:p>
            <a:r>
              <a:rPr lang="en-US" sz="2400" b="1" dirty="0" smtClean="0"/>
              <a:t>Best Wind Resistance </a:t>
            </a:r>
            <a:endParaRPr lang="en-US" sz="2400" b="1" dirty="0">
              <a:latin typeface="Cambria" panose="02040503050406030204" pitchFamily="18" charset="0"/>
              <a:ea typeface="MS Mincho"/>
              <a:cs typeface="Times New Roman" panose="02020603050405020304" pitchFamily="18" charset="0"/>
            </a:endParaRPr>
          </a:p>
        </p:txBody>
      </p:sp>
      <p:grpSp>
        <p:nvGrpSpPr>
          <p:cNvPr id="12" name="Group 11"/>
          <p:cNvGrpSpPr/>
          <p:nvPr/>
        </p:nvGrpSpPr>
        <p:grpSpPr>
          <a:xfrm>
            <a:off x="2085337" y="568545"/>
            <a:ext cx="1628781" cy="1370757"/>
            <a:chOff x="6474647" y="1391157"/>
            <a:chExt cx="1628781" cy="1370757"/>
          </a:xfrm>
        </p:grpSpPr>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TextBox 13"/>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grpSp>
        <p:nvGrpSpPr>
          <p:cNvPr id="15" name="Group 14"/>
          <p:cNvGrpSpPr/>
          <p:nvPr/>
        </p:nvGrpSpPr>
        <p:grpSpPr>
          <a:xfrm>
            <a:off x="3698323" y="568545"/>
            <a:ext cx="1628781" cy="1410447"/>
            <a:chOff x="9166439" y="1512223"/>
            <a:chExt cx="1628781" cy="1410447"/>
          </a:xfrm>
        </p:grpSpPr>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9386469" y="1512223"/>
              <a:ext cx="118872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7" name="TextBox 16"/>
            <p:cNvSpPr txBox="1"/>
            <p:nvPr/>
          </p:nvSpPr>
          <p:spPr>
            <a:xfrm>
              <a:off x="9166439" y="2614893"/>
              <a:ext cx="1628781" cy="307777"/>
            </a:xfrm>
            <a:prstGeom prst="rect">
              <a:avLst/>
            </a:prstGeom>
            <a:noFill/>
          </p:spPr>
          <p:txBody>
            <a:bodyPr wrap="square" rtlCol="0">
              <a:spAutoFit/>
            </a:bodyPr>
            <a:lstStyle/>
            <a:p>
              <a:pPr algn="ctr"/>
              <a:r>
                <a:rPr lang="en-US" sz="1400" dirty="0" smtClean="0"/>
                <a:t>U-Shaped</a:t>
              </a:r>
              <a:endParaRPr lang="en-US" sz="1400" dirty="0"/>
            </a:p>
          </p:txBody>
        </p:sp>
      </p:grpSp>
      <p:grpSp>
        <p:nvGrpSpPr>
          <p:cNvPr id="18" name="Group 17"/>
          <p:cNvGrpSpPr/>
          <p:nvPr/>
        </p:nvGrpSpPr>
        <p:grpSpPr>
          <a:xfrm>
            <a:off x="2075711" y="2194373"/>
            <a:ext cx="1628781" cy="1361694"/>
            <a:chOff x="6439308" y="3853711"/>
            <a:chExt cx="1628781" cy="1361694"/>
          </a:xfrm>
        </p:grpSpPr>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6740398" y="3853711"/>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0" name="TextBox 19"/>
            <p:cNvSpPr txBox="1"/>
            <p:nvPr/>
          </p:nvSpPr>
          <p:spPr>
            <a:xfrm>
              <a:off x="6439308" y="4907628"/>
              <a:ext cx="1628781" cy="307777"/>
            </a:xfrm>
            <a:prstGeom prst="rect">
              <a:avLst/>
            </a:prstGeom>
            <a:noFill/>
          </p:spPr>
          <p:txBody>
            <a:bodyPr wrap="square" rtlCol="0">
              <a:spAutoFit/>
            </a:bodyPr>
            <a:lstStyle/>
            <a:p>
              <a:pPr algn="ctr"/>
              <a:r>
                <a:rPr lang="en-US" sz="1400" dirty="0" smtClean="0"/>
                <a:t>Pop-Up</a:t>
              </a:r>
              <a:endParaRPr lang="en-US" sz="1400" dirty="0"/>
            </a:p>
          </p:txBody>
        </p:sp>
      </p:grpSp>
      <p:grpSp>
        <p:nvGrpSpPr>
          <p:cNvPr id="21" name="Group 20"/>
          <p:cNvGrpSpPr/>
          <p:nvPr/>
        </p:nvGrpSpPr>
        <p:grpSpPr>
          <a:xfrm>
            <a:off x="3685594" y="2167262"/>
            <a:ext cx="1628781" cy="1370757"/>
            <a:chOff x="6474647" y="1391157"/>
            <a:chExt cx="1628781" cy="1370757"/>
          </a:xfrm>
        </p:grpSpPr>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3" name="TextBox 22"/>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grpSp>
        <p:nvGrpSpPr>
          <p:cNvPr id="24" name="Group 23"/>
          <p:cNvGrpSpPr/>
          <p:nvPr/>
        </p:nvGrpSpPr>
        <p:grpSpPr>
          <a:xfrm>
            <a:off x="2111050" y="3716418"/>
            <a:ext cx="1628781" cy="1370757"/>
            <a:chOff x="6474647" y="1391157"/>
            <a:chExt cx="1628781" cy="1370757"/>
          </a:xfrm>
        </p:grpSpPr>
        <p:pic>
          <p:nvPicPr>
            <p:cNvPr id="25" name="Picture 24"/>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6" name="TextBox 25"/>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grpSp>
        <p:nvGrpSpPr>
          <p:cNvPr id="27" name="Group 26"/>
          <p:cNvGrpSpPr/>
          <p:nvPr/>
        </p:nvGrpSpPr>
        <p:grpSpPr>
          <a:xfrm>
            <a:off x="3685593" y="3695721"/>
            <a:ext cx="1628781" cy="1350026"/>
            <a:chOff x="8003097" y="3774830"/>
            <a:chExt cx="1628781" cy="1350026"/>
          </a:xfrm>
        </p:grpSpPr>
        <p:pic>
          <p:nvPicPr>
            <p:cNvPr id="28" name="Picture 27"/>
            <p:cNvPicPr/>
            <p:nvPr/>
          </p:nvPicPr>
          <p:blipFill>
            <a:blip r:embed="rId6" cstate="print">
              <a:extLst>
                <a:ext uri="{28A0092B-C50C-407E-A947-70E740481C1C}">
                  <a14:useLocalDpi xmlns:a14="http://schemas.microsoft.com/office/drawing/2010/main" val="0"/>
                </a:ext>
              </a:extLst>
            </a:blip>
            <a:stretch>
              <a:fillRect/>
            </a:stretch>
          </p:blipFill>
          <p:spPr>
            <a:xfrm>
              <a:off x="8239915" y="3774830"/>
              <a:ext cx="118872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9" name="TextBox 28"/>
            <p:cNvSpPr txBox="1"/>
            <p:nvPr/>
          </p:nvSpPr>
          <p:spPr>
            <a:xfrm>
              <a:off x="8003097" y="4817079"/>
              <a:ext cx="1628781" cy="307777"/>
            </a:xfrm>
            <a:prstGeom prst="rect">
              <a:avLst/>
            </a:prstGeom>
            <a:noFill/>
          </p:spPr>
          <p:txBody>
            <a:bodyPr wrap="square" rtlCol="0">
              <a:spAutoFit/>
            </a:bodyPr>
            <a:lstStyle/>
            <a:p>
              <a:pPr algn="ctr"/>
              <a:r>
                <a:rPr lang="en-US" sz="1400" dirty="0" smtClean="0"/>
                <a:t>Cave</a:t>
              </a:r>
              <a:endParaRPr lang="en-US" sz="1400" dirty="0"/>
            </a:p>
          </p:txBody>
        </p:sp>
      </p:grpSp>
      <p:grpSp>
        <p:nvGrpSpPr>
          <p:cNvPr id="30" name="Group 29"/>
          <p:cNvGrpSpPr/>
          <p:nvPr/>
        </p:nvGrpSpPr>
        <p:grpSpPr>
          <a:xfrm>
            <a:off x="2096571" y="5325973"/>
            <a:ext cx="1628781" cy="1370757"/>
            <a:chOff x="6474647" y="1391157"/>
            <a:chExt cx="1628781" cy="1370757"/>
          </a:xfrm>
        </p:grpSpPr>
        <p:pic>
          <p:nvPicPr>
            <p:cNvPr id="31" name="Picture 30"/>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2" name="TextBox 31"/>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grpSp>
        <p:nvGrpSpPr>
          <p:cNvPr id="33" name="Group 32"/>
          <p:cNvGrpSpPr/>
          <p:nvPr/>
        </p:nvGrpSpPr>
        <p:grpSpPr>
          <a:xfrm>
            <a:off x="3893896" y="5258597"/>
            <a:ext cx="1125954" cy="1476751"/>
            <a:chOff x="9293818" y="3833013"/>
            <a:chExt cx="2005613" cy="2330529"/>
          </a:xfrm>
        </p:grpSpPr>
        <p:pic>
          <p:nvPicPr>
            <p:cNvPr id="34" name="Picture 33"/>
            <p:cNvPicPr/>
            <p:nvPr/>
          </p:nvPicPr>
          <p:blipFill>
            <a:blip r:embed="rId7" cstate="print">
              <a:extLst>
                <a:ext uri="{28A0092B-C50C-407E-A947-70E740481C1C}">
                  <a14:useLocalDpi xmlns:a14="http://schemas.microsoft.com/office/drawing/2010/main" val="0"/>
                </a:ext>
              </a:extLst>
            </a:blip>
            <a:stretch>
              <a:fillRect/>
            </a:stretch>
          </p:blipFill>
          <p:spPr>
            <a:xfrm>
              <a:off x="9596968" y="3833013"/>
              <a:ext cx="1399311" cy="16669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5" name="TextBox 34"/>
            <p:cNvSpPr txBox="1"/>
            <p:nvPr/>
          </p:nvSpPr>
          <p:spPr>
            <a:xfrm>
              <a:off x="9293818" y="5677825"/>
              <a:ext cx="2005613" cy="485717"/>
            </a:xfrm>
            <a:prstGeom prst="rect">
              <a:avLst/>
            </a:prstGeom>
            <a:noFill/>
          </p:spPr>
          <p:txBody>
            <a:bodyPr wrap="square" rtlCol="0">
              <a:spAutoFit/>
            </a:bodyPr>
            <a:lstStyle/>
            <a:p>
              <a:pPr algn="ctr"/>
              <a:r>
                <a:rPr lang="en-US" sz="1400" dirty="0" smtClean="0"/>
                <a:t>Umbrella</a:t>
              </a:r>
              <a:endParaRPr lang="en-US" dirty="0"/>
            </a:p>
          </p:txBody>
        </p:sp>
      </p:grpSp>
      <p:grpSp>
        <p:nvGrpSpPr>
          <p:cNvPr id="36" name="Group 35"/>
          <p:cNvGrpSpPr/>
          <p:nvPr/>
        </p:nvGrpSpPr>
        <p:grpSpPr>
          <a:xfrm>
            <a:off x="8294091" y="527680"/>
            <a:ext cx="1125954" cy="1476751"/>
            <a:chOff x="9293818" y="3833013"/>
            <a:chExt cx="2005613" cy="2330529"/>
          </a:xfrm>
        </p:grpSpPr>
        <p:pic>
          <p:nvPicPr>
            <p:cNvPr id="37" name="Picture 36"/>
            <p:cNvPicPr/>
            <p:nvPr/>
          </p:nvPicPr>
          <p:blipFill>
            <a:blip r:embed="rId7" cstate="print">
              <a:extLst>
                <a:ext uri="{28A0092B-C50C-407E-A947-70E740481C1C}">
                  <a14:useLocalDpi xmlns:a14="http://schemas.microsoft.com/office/drawing/2010/main" val="0"/>
                </a:ext>
              </a:extLst>
            </a:blip>
            <a:stretch>
              <a:fillRect/>
            </a:stretch>
          </p:blipFill>
          <p:spPr>
            <a:xfrm>
              <a:off x="9596968" y="3833013"/>
              <a:ext cx="1399311" cy="16669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8" name="TextBox 37"/>
            <p:cNvSpPr txBox="1"/>
            <p:nvPr/>
          </p:nvSpPr>
          <p:spPr>
            <a:xfrm>
              <a:off x="9293818" y="5677825"/>
              <a:ext cx="2005613" cy="485717"/>
            </a:xfrm>
            <a:prstGeom prst="rect">
              <a:avLst/>
            </a:prstGeom>
            <a:noFill/>
          </p:spPr>
          <p:txBody>
            <a:bodyPr wrap="square" rtlCol="0">
              <a:spAutoFit/>
            </a:bodyPr>
            <a:lstStyle/>
            <a:p>
              <a:pPr algn="ctr"/>
              <a:r>
                <a:rPr lang="en-US" sz="1400" dirty="0" smtClean="0"/>
                <a:t>Umbrella</a:t>
              </a:r>
              <a:endParaRPr lang="en-US" dirty="0"/>
            </a:p>
          </p:txBody>
        </p:sp>
      </p:grpSp>
      <p:grpSp>
        <p:nvGrpSpPr>
          <p:cNvPr id="39" name="Group 38"/>
          <p:cNvGrpSpPr/>
          <p:nvPr/>
        </p:nvGrpSpPr>
        <p:grpSpPr>
          <a:xfrm>
            <a:off x="7986410" y="2237744"/>
            <a:ext cx="1628781" cy="1370757"/>
            <a:chOff x="6474647" y="1391157"/>
            <a:chExt cx="1628781" cy="1370757"/>
          </a:xfrm>
        </p:grpSpPr>
        <p:pic>
          <p:nvPicPr>
            <p:cNvPr id="40" name="Picture 39"/>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1" name="TextBox 40"/>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grpSp>
        <p:nvGrpSpPr>
          <p:cNvPr id="42" name="Group 41"/>
          <p:cNvGrpSpPr/>
          <p:nvPr/>
        </p:nvGrpSpPr>
        <p:grpSpPr>
          <a:xfrm>
            <a:off x="9671056" y="635580"/>
            <a:ext cx="1628781" cy="1370757"/>
            <a:chOff x="6474647" y="1391157"/>
            <a:chExt cx="1628781" cy="1370757"/>
          </a:xfrm>
        </p:grpSpPr>
        <p:pic>
          <p:nvPicPr>
            <p:cNvPr id="43" name="Picture 42"/>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4" name="TextBox 43"/>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grpSp>
        <p:nvGrpSpPr>
          <p:cNvPr id="45" name="Group 44"/>
          <p:cNvGrpSpPr/>
          <p:nvPr/>
        </p:nvGrpSpPr>
        <p:grpSpPr>
          <a:xfrm>
            <a:off x="9581765" y="2256942"/>
            <a:ext cx="1628781" cy="1361694"/>
            <a:chOff x="6439308" y="3853711"/>
            <a:chExt cx="1628781" cy="1361694"/>
          </a:xfrm>
        </p:grpSpPr>
        <p:pic>
          <p:nvPicPr>
            <p:cNvPr id="46" name="Picture 45"/>
            <p:cNvPicPr/>
            <p:nvPr/>
          </p:nvPicPr>
          <p:blipFill>
            <a:blip r:embed="rId5" cstate="print">
              <a:extLst>
                <a:ext uri="{28A0092B-C50C-407E-A947-70E740481C1C}">
                  <a14:useLocalDpi xmlns:a14="http://schemas.microsoft.com/office/drawing/2010/main" val="0"/>
                </a:ext>
              </a:extLst>
            </a:blip>
            <a:stretch>
              <a:fillRect/>
            </a:stretch>
          </p:blipFill>
          <p:spPr>
            <a:xfrm>
              <a:off x="6740398" y="3853711"/>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7" name="TextBox 46"/>
            <p:cNvSpPr txBox="1"/>
            <p:nvPr/>
          </p:nvSpPr>
          <p:spPr>
            <a:xfrm>
              <a:off x="6439308" y="4907628"/>
              <a:ext cx="1628781" cy="307777"/>
            </a:xfrm>
            <a:prstGeom prst="rect">
              <a:avLst/>
            </a:prstGeom>
            <a:noFill/>
          </p:spPr>
          <p:txBody>
            <a:bodyPr wrap="square" rtlCol="0">
              <a:spAutoFit/>
            </a:bodyPr>
            <a:lstStyle/>
            <a:p>
              <a:pPr algn="ctr"/>
              <a:r>
                <a:rPr lang="en-US" sz="1400" dirty="0" smtClean="0"/>
                <a:t>Pop-Up</a:t>
              </a:r>
              <a:endParaRPr lang="en-US" sz="1400" dirty="0"/>
            </a:p>
          </p:txBody>
        </p:sp>
      </p:grpSp>
      <p:grpSp>
        <p:nvGrpSpPr>
          <p:cNvPr id="48" name="Group 47"/>
          <p:cNvGrpSpPr/>
          <p:nvPr/>
        </p:nvGrpSpPr>
        <p:grpSpPr>
          <a:xfrm>
            <a:off x="7801961" y="3862732"/>
            <a:ext cx="1628781" cy="1350026"/>
            <a:chOff x="8003097" y="3774830"/>
            <a:chExt cx="1628781" cy="1350026"/>
          </a:xfrm>
        </p:grpSpPr>
        <p:pic>
          <p:nvPicPr>
            <p:cNvPr id="49" name="Picture 48"/>
            <p:cNvPicPr/>
            <p:nvPr/>
          </p:nvPicPr>
          <p:blipFill>
            <a:blip r:embed="rId6" cstate="print">
              <a:extLst>
                <a:ext uri="{28A0092B-C50C-407E-A947-70E740481C1C}">
                  <a14:useLocalDpi xmlns:a14="http://schemas.microsoft.com/office/drawing/2010/main" val="0"/>
                </a:ext>
              </a:extLst>
            </a:blip>
            <a:stretch>
              <a:fillRect/>
            </a:stretch>
          </p:blipFill>
          <p:spPr>
            <a:xfrm>
              <a:off x="8239915" y="3774830"/>
              <a:ext cx="118872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0" name="TextBox 49"/>
            <p:cNvSpPr txBox="1"/>
            <p:nvPr/>
          </p:nvSpPr>
          <p:spPr>
            <a:xfrm>
              <a:off x="8003097" y="4817079"/>
              <a:ext cx="1628781" cy="307777"/>
            </a:xfrm>
            <a:prstGeom prst="rect">
              <a:avLst/>
            </a:prstGeom>
            <a:noFill/>
          </p:spPr>
          <p:txBody>
            <a:bodyPr wrap="square" rtlCol="0">
              <a:spAutoFit/>
            </a:bodyPr>
            <a:lstStyle/>
            <a:p>
              <a:pPr algn="ctr"/>
              <a:r>
                <a:rPr lang="en-US" sz="1400" dirty="0" smtClean="0"/>
                <a:t>Cave</a:t>
              </a:r>
              <a:endParaRPr lang="en-US" sz="1400" dirty="0"/>
            </a:p>
          </p:txBody>
        </p:sp>
      </p:grpSp>
      <p:grpSp>
        <p:nvGrpSpPr>
          <p:cNvPr id="51" name="Group 50"/>
          <p:cNvGrpSpPr/>
          <p:nvPr/>
        </p:nvGrpSpPr>
        <p:grpSpPr>
          <a:xfrm>
            <a:off x="9581765" y="3907188"/>
            <a:ext cx="1628781" cy="1370757"/>
            <a:chOff x="6474647" y="1391157"/>
            <a:chExt cx="1628781" cy="1370757"/>
          </a:xfrm>
        </p:grpSpPr>
        <p:pic>
          <p:nvPicPr>
            <p:cNvPr id="52" name="Picture 51"/>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3" name="TextBox 52"/>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grpSp>
        <p:nvGrpSpPr>
          <p:cNvPr id="54" name="Group 53"/>
          <p:cNvGrpSpPr/>
          <p:nvPr/>
        </p:nvGrpSpPr>
        <p:grpSpPr>
          <a:xfrm>
            <a:off x="7753998" y="5459661"/>
            <a:ext cx="1628781" cy="1350026"/>
            <a:chOff x="8003097" y="3774830"/>
            <a:chExt cx="1628781" cy="1350026"/>
          </a:xfrm>
        </p:grpSpPr>
        <p:pic>
          <p:nvPicPr>
            <p:cNvPr id="55" name="Picture 54"/>
            <p:cNvPicPr/>
            <p:nvPr/>
          </p:nvPicPr>
          <p:blipFill>
            <a:blip r:embed="rId6" cstate="print">
              <a:extLst>
                <a:ext uri="{28A0092B-C50C-407E-A947-70E740481C1C}">
                  <a14:useLocalDpi xmlns:a14="http://schemas.microsoft.com/office/drawing/2010/main" val="0"/>
                </a:ext>
              </a:extLst>
            </a:blip>
            <a:stretch>
              <a:fillRect/>
            </a:stretch>
          </p:blipFill>
          <p:spPr>
            <a:xfrm>
              <a:off x="8239915" y="3774830"/>
              <a:ext cx="118872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6" name="TextBox 55"/>
            <p:cNvSpPr txBox="1"/>
            <p:nvPr/>
          </p:nvSpPr>
          <p:spPr>
            <a:xfrm>
              <a:off x="8003097" y="4817079"/>
              <a:ext cx="1628781" cy="307777"/>
            </a:xfrm>
            <a:prstGeom prst="rect">
              <a:avLst/>
            </a:prstGeom>
            <a:noFill/>
          </p:spPr>
          <p:txBody>
            <a:bodyPr wrap="square" rtlCol="0">
              <a:spAutoFit/>
            </a:bodyPr>
            <a:lstStyle/>
            <a:p>
              <a:pPr algn="ctr"/>
              <a:r>
                <a:rPr lang="en-US" sz="1400" dirty="0" smtClean="0"/>
                <a:t>Cave</a:t>
              </a:r>
              <a:endParaRPr lang="en-US" sz="1400" dirty="0"/>
            </a:p>
          </p:txBody>
        </p:sp>
      </p:grpSp>
      <p:grpSp>
        <p:nvGrpSpPr>
          <p:cNvPr id="57" name="Group 56"/>
          <p:cNvGrpSpPr/>
          <p:nvPr/>
        </p:nvGrpSpPr>
        <p:grpSpPr>
          <a:xfrm>
            <a:off x="9596293" y="5459661"/>
            <a:ext cx="1628781" cy="1370757"/>
            <a:chOff x="6474647" y="1391157"/>
            <a:chExt cx="1628781" cy="1370757"/>
          </a:xfrm>
        </p:grpSpPr>
        <p:pic>
          <p:nvPicPr>
            <p:cNvPr id="58" name="Picture 57"/>
            <p:cNvPicPr/>
            <p:nvPr/>
          </p:nvPicPr>
          <p:blipFill>
            <a:blip r:embed="rId3" cstate="print">
              <a:extLst>
                <a:ext uri="{28A0092B-C50C-407E-A947-70E740481C1C}">
                  <a14:useLocalDpi xmlns:a14="http://schemas.microsoft.com/office/drawing/2010/main" val="0"/>
                </a:ext>
              </a:extLst>
            </a:blip>
            <a:stretch>
              <a:fillRect/>
            </a:stretch>
          </p:blipFill>
          <p:spPr>
            <a:xfrm>
              <a:off x="6740398" y="1391157"/>
              <a:ext cx="1097280" cy="91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9" name="TextBox 58"/>
            <p:cNvSpPr txBox="1"/>
            <p:nvPr/>
          </p:nvSpPr>
          <p:spPr>
            <a:xfrm>
              <a:off x="6474647" y="2392582"/>
              <a:ext cx="1628781" cy="369332"/>
            </a:xfrm>
            <a:prstGeom prst="rect">
              <a:avLst/>
            </a:prstGeom>
            <a:noFill/>
          </p:spPr>
          <p:txBody>
            <a:bodyPr wrap="square" rtlCol="0">
              <a:spAutoFit/>
            </a:bodyPr>
            <a:lstStyle/>
            <a:p>
              <a:pPr algn="ctr"/>
              <a:r>
                <a:rPr lang="en-US" sz="1400" dirty="0" smtClean="0"/>
                <a:t>Canopy</a:t>
              </a:r>
              <a:r>
                <a:rPr lang="en-US" dirty="0" smtClean="0"/>
                <a:t> </a:t>
              </a:r>
              <a:endParaRPr lang="en-US" dirty="0"/>
            </a:p>
          </p:txBody>
        </p:sp>
      </p:grpSp>
    </p:spTree>
    <p:extLst>
      <p:ext uri="{BB962C8B-B14F-4D97-AF65-F5344CB8AC3E}">
        <p14:creationId xmlns:p14="http://schemas.microsoft.com/office/powerpoint/2010/main" val="405689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MECHANICAL DESIGN PUGH CHART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728469448"/>
              </p:ext>
            </p:extLst>
          </p:nvPr>
        </p:nvGraphicFramePr>
        <p:xfrm>
          <a:off x="1419676" y="1654841"/>
          <a:ext cx="9842516" cy="3779520"/>
        </p:xfrm>
        <a:graphic>
          <a:graphicData uri="http://schemas.openxmlformats.org/drawingml/2006/table">
            <a:tbl>
              <a:tblPr firstRow="1" firstCol="1" bandRow="1">
                <a:tableStyleId>{5C22544A-7EE6-4342-B048-85BDC9FD1C3A}</a:tableStyleId>
              </a:tblPr>
              <a:tblGrid>
                <a:gridCol w="2268646"/>
                <a:gridCol w="1047351"/>
                <a:gridCol w="967783"/>
                <a:gridCol w="1774577"/>
                <a:gridCol w="1047351"/>
                <a:gridCol w="1693157"/>
                <a:gridCol w="1043651"/>
              </a:tblGrid>
              <a:tr h="190500">
                <a:tc>
                  <a:txBody>
                    <a:bodyPr/>
                    <a:lstStyle/>
                    <a:p>
                      <a:pPr algn="l"/>
                      <a:endParaRPr lang="en-US" sz="2400" dirty="0">
                        <a:solidFill>
                          <a:srgbClr val="365F91"/>
                        </a:solidFill>
                        <a:effectLst/>
                        <a:latin typeface="Cambria" panose="02040503050406030204" pitchFamily="18" charset="0"/>
                      </a:endParaRPr>
                    </a:p>
                  </a:txBody>
                  <a:tcPr marL="68580" marR="68580" marT="0" marB="0" anchor="ctr"/>
                </a:tc>
                <a:tc>
                  <a:txBody>
                    <a:bodyPr/>
                    <a:lstStyle/>
                    <a:p>
                      <a:pPr marL="0" marR="0" algn="ctr">
                        <a:spcBef>
                          <a:spcPts val="0"/>
                        </a:spcBef>
                        <a:spcAft>
                          <a:spcPts val="0"/>
                        </a:spcAft>
                      </a:pPr>
                      <a:r>
                        <a:rPr lang="en-US" sz="1600">
                          <a:effectLst/>
                        </a:rPr>
                        <a:t>Weight</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Canopy</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Extendable Cave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Umbrella Stand</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Square/U Shape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Pop-Up</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Portability</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Ease of Setup</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7</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Ability to cover 2 adults</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10</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Exceeds minimum height</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10</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Ease of solar panel attachment</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8</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Wind resistance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7</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Protection from rain</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8</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Use on all terrains</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8</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a:effectLst/>
                        </a:rPr>
                        <a:t>Weighted Score</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580</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485</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467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409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445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399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190500">
                <a:tc>
                  <a:txBody>
                    <a:bodyPr/>
                    <a:lstStyle/>
                    <a:p>
                      <a:pPr marL="0" marR="0" algn="l">
                        <a:spcBef>
                          <a:spcPts val="0"/>
                        </a:spcBef>
                        <a:spcAft>
                          <a:spcPts val="0"/>
                        </a:spcAft>
                      </a:pPr>
                      <a:r>
                        <a:rPr lang="en-US" sz="1600" dirty="0">
                          <a:effectLst/>
                        </a:rPr>
                        <a:t>Normalized Score</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l"/>
                      <a:endParaRPr lang="en-US" sz="2400">
                        <a:solidFill>
                          <a:srgbClr val="365F91"/>
                        </a:solidFill>
                        <a:effectLst/>
                        <a:latin typeface="Cambria" panose="02040503050406030204" pitchFamily="18" charset="0"/>
                      </a:endParaRPr>
                    </a:p>
                  </a:txBody>
                  <a:tcPr marL="68580" marR="68580" marT="0" marB="0" anchor="ctr"/>
                </a:tc>
                <a:tc>
                  <a:txBody>
                    <a:bodyPr/>
                    <a:lstStyle/>
                    <a:p>
                      <a:pPr marL="0" marR="0" algn="ctr">
                        <a:spcBef>
                          <a:spcPts val="0"/>
                        </a:spcBef>
                        <a:spcAft>
                          <a:spcPts val="0"/>
                        </a:spcAft>
                      </a:pPr>
                      <a:r>
                        <a:rPr lang="en-US" sz="1600" dirty="0">
                          <a:effectLst/>
                        </a:rPr>
                        <a:t>0.836</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600">
                          <a:effectLst/>
                        </a:rPr>
                        <a:t>0.805</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0.639</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0.767</a:t>
                      </a:r>
                      <a:endParaRPr lang="en-US" sz="24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0.688</a:t>
                      </a:r>
                      <a:endParaRPr lang="en-US" sz="24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507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60" y="258340"/>
            <a:ext cx="9404723" cy="1400530"/>
          </a:xfrm>
        </p:spPr>
        <p:txBody>
          <a:bodyPr/>
          <a:lstStyle/>
          <a:p>
            <a:r>
              <a:rPr lang="en-US" b="1" dirty="0" smtClean="0"/>
              <a:t>Overview of Chosen Design</a:t>
            </a:r>
            <a:endParaRPr lang="en-US"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08815" y="1349847"/>
            <a:ext cx="6987322" cy="4927600"/>
          </a:xfrm>
          <a:prstGeom prst="rect">
            <a:avLst/>
          </a:prstGeom>
        </p:spPr>
      </p:pic>
      <p:sp>
        <p:nvSpPr>
          <p:cNvPr id="8" name="TextBox 7"/>
          <p:cNvSpPr txBox="1"/>
          <p:nvPr/>
        </p:nvSpPr>
        <p:spPr>
          <a:xfrm>
            <a:off x="7081787" y="4142207"/>
            <a:ext cx="1527504" cy="923330"/>
          </a:xfrm>
          <a:prstGeom prst="rect">
            <a:avLst/>
          </a:prstGeom>
          <a:noFill/>
        </p:spPr>
        <p:txBody>
          <a:bodyPr wrap="square" rtlCol="0">
            <a:spAutoFit/>
          </a:bodyPr>
          <a:lstStyle/>
          <a:p>
            <a:pPr algn="ctr"/>
            <a:r>
              <a:rPr lang="en-US" b="1" dirty="0" smtClean="0"/>
              <a:t>UNFIXED LIGHT SENSOR </a:t>
            </a:r>
            <a:endParaRPr lang="en-US" b="1" dirty="0"/>
          </a:p>
        </p:txBody>
      </p:sp>
      <p:pic>
        <p:nvPicPr>
          <p:cNvPr id="5122" name="Picture 2" descr="http://www.cliparthut.com/clip-arts/55/solar-panel-clip-art-554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368" y="1075545"/>
            <a:ext cx="1671621" cy="18412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56896" y="946455"/>
            <a:ext cx="2954956" cy="369332"/>
          </a:xfrm>
          <a:prstGeom prst="rect">
            <a:avLst/>
          </a:prstGeom>
          <a:noFill/>
        </p:spPr>
        <p:txBody>
          <a:bodyPr wrap="square" rtlCol="0">
            <a:spAutoFit/>
          </a:bodyPr>
          <a:lstStyle/>
          <a:p>
            <a:r>
              <a:rPr lang="en-US" b="1" dirty="0" smtClean="0"/>
              <a:t>POLYESTER</a:t>
            </a:r>
            <a:endParaRPr lang="en-US" b="1" dirty="0"/>
          </a:p>
        </p:txBody>
      </p:sp>
      <p:cxnSp>
        <p:nvCxnSpPr>
          <p:cNvPr id="12" name="Straight Arrow Connector 11"/>
          <p:cNvCxnSpPr/>
          <p:nvPr/>
        </p:nvCxnSpPr>
        <p:spPr>
          <a:xfrm flipH="1">
            <a:off x="6506678" y="1131121"/>
            <a:ext cx="1150218" cy="572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2" descr="http://miniimg.rightinthebox.com/images/384x384/201210/xbhgiw13503516959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478" y="3231353"/>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928" y="1349847"/>
            <a:ext cx="4071486" cy="646331"/>
          </a:xfrm>
          <a:prstGeom prst="rect">
            <a:avLst/>
          </a:prstGeom>
          <a:noFill/>
        </p:spPr>
        <p:txBody>
          <a:bodyPr wrap="square" rtlCol="0">
            <a:spAutoFit/>
          </a:bodyPr>
          <a:lstStyle/>
          <a:p>
            <a:pPr algn="ctr"/>
            <a:r>
              <a:rPr lang="en-US" b="1" dirty="0" smtClean="0"/>
              <a:t>SOLAR PANEL W/RECHARGEABLE BATTERY</a:t>
            </a:r>
            <a:endParaRPr lang="en-US" b="1" dirty="0"/>
          </a:p>
        </p:txBody>
      </p:sp>
      <p:cxnSp>
        <p:nvCxnSpPr>
          <p:cNvPr id="19" name="Straight Arrow Connector 18"/>
          <p:cNvCxnSpPr/>
          <p:nvPr/>
        </p:nvCxnSpPr>
        <p:spPr>
          <a:xfrm>
            <a:off x="2731610" y="1796021"/>
            <a:ext cx="1513131" cy="599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47520" y="3627561"/>
            <a:ext cx="2954956" cy="369332"/>
          </a:xfrm>
          <a:prstGeom prst="rect">
            <a:avLst/>
          </a:prstGeom>
          <a:noFill/>
        </p:spPr>
        <p:txBody>
          <a:bodyPr wrap="square" rtlCol="0">
            <a:spAutoFit/>
          </a:bodyPr>
          <a:lstStyle/>
          <a:p>
            <a:r>
              <a:rPr lang="en-US" b="1" dirty="0" smtClean="0"/>
              <a:t>CANOPY </a:t>
            </a:r>
            <a:endParaRPr lang="en-US" b="1" dirty="0"/>
          </a:p>
        </p:txBody>
      </p:sp>
    </p:spTree>
    <p:extLst>
      <p:ext uri="{BB962C8B-B14F-4D97-AF65-F5344CB8AC3E}">
        <p14:creationId xmlns:p14="http://schemas.microsoft.com/office/powerpoint/2010/main" val="2291517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30" y="183211"/>
            <a:ext cx="9404723" cy="1400530"/>
          </a:xfrm>
        </p:spPr>
        <p:txBody>
          <a:bodyPr/>
          <a:lstStyle/>
          <a:p>
            <a:r>
              <a:rPr lang="en-US" b="1" dirty="0" smtClean="0"/>
              <a:t>Moving Forward</a:t>
            </a:r>
            <a:endParaRPr lang="en-US" b="1" dirty="0"/>
          </a:p>
        </p:txBody>
      </p:sp>
      <p:graphicFrame>
        <p:nvGraphicFramePr>
          <p:cNvPr id="4" name="Diagram 3"/>
          <p:cNvGraphicFramePr/>
          <p:nvPr>
            <p:extLst>
              <p:ext uri="{D42A27DB-BD31-4B8C-83A1-F6EECF244321}">
                <p14:modId xmlns:p14="http://schemas.microsoft.com/office/powerpoint/2010/main" val="3116237490"/>
              </p:ext>
            </p:extLst>
          </p:nvPr>
        </p:nvGraphicFramePr>
        <p:xfrm>
          <a:off x="2032000" y="11529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50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b="1" dirty="0"/>
          </a:p>
        </p:txBody>
      </p:sp>
      <p:sp>
        <p:nvSpPr>
          <p:cNvPr id="3" name="Content Placeholder 2"/>
          <p:cNvSpPr>
            <a:spLocks noGrp="1"/>
          </p:cNvSpPr>
          <p:nvPr>
            <p:ph idx="1"/>
          </p:nvPr>
        </p:nvSpPr>
        <p:spPr/>
        <p:txBody>
          <a:bodyPr>
            <a:normAutofit/>
          </a:bodyPr>
          <a:lstStyle/>
          <a:p>
            <a:r>
              <a:rPr lang="en-US" sz="2400" dirty="0" smtClean="0"/>
              <a:t>Team members Molly Shay and Kelsey Lipman for collaborating throughout the design process. </a:t>
            </a:r>
          </a:p>
          <a:p>
            <a:r>
              <a:rPr lang="en-US" sz="2400" dirty="0" smtClean="0"/>
              <a:t>Dr. Frank Yin for the opportunity to work on and develop this project idea. </a:t>
            </a:r>
          </a:p>
          <a:p>
            <a:r>
              <a:rPr lang="en-US" sz="2400" dirty="0" smtClean="0"/>
              <a:t>Professor Silva and the TA Joseph Humphries for answering any questions or doubts throughout the process. </a:t>
            </a:r>
            <a:endParaRPr lang="en-US" sz="2400" dirty="0"/>
          </a:p>
        </p:txBody>
      </p:sp>
    </p:spTree>
    <p:extLst>
      <p:ext uri="{BB962C8B-B14F-4D97-AF65-F5344CB8AC3E}">
        <p14:creationId xmlns:p14="http://schemas.microsoft.com/office/powerpoint/2010/main" val="80469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057" y="2705030"/>
            <a:ext cx="9404723" cy="1400530"/>
          </a:xfrm>
        </p:spPr>
        <p:txBody>
          <a:bodyPr/>
          <a:lstStyle/>
          <a:p>
            <a:r>
              <a:rPr lang="en-US" sz="7200" b="1" dirty="0" smtClean="0"/>
              <a:t>QUESTIONS?</a:t>
            </a:r>
            <a:endParaRPr lang="en-US" sz="7200" b="1" dirty="0"/>
          </a:p>
        </p:txBody>
      </p:sp>
    </p:spTree>
    <p:extLst>
      <p:ext uri="{BB962C8B-B14F-4D97-AF65-F5344CB8AC3E}">
        <p14:creationId xmlns:p14="http://schemas.microsoft.com/office/powerpoint/2010/main" val="330749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93" y="65597"/>
            <a:ext cx="9174805" cy="1384293"/>
          </a:xfrm>
        </p:spPr>
        <p:txBody>
          <a:bodyPr/>
          <a:lstStyle/>
          <a:p>
            <a:r>
              <a:rPr lang="en-US" b="1" dirty="0" smtClean="0"/>
              <a:t>Design Requirements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911850815"/>
              </p:ext>
            </p:extLst>
          </p:nvPr>
        </p:nvGraphicFramePr>
        <p:xfrm>
          <a:off x="1582220" y="883573"/>
          <a:ext cx="7253554" cy="5640519"/>
        </p:xfrm>
        <a:graphic>
          <a:graphicData uri="http://schemas.openxmlformats.org/drawingml/2006/table">
            <a:tbl>
              <a:tblPr firstRow="1" bandRow="1">
                <a:tableStyleId>{5C22544A-7EE6-4342-B048-85BDC9FD1C3A}</a:tableStyleId>
              </a:tblPr>
              <a:tblGrid>
                <a:gridCol w="2217279"/>
                <a:gridCol w="1201972"/>
                <a:gridCol w="1374727"/>
                <a:gridCol w="2459576"/>
              </a:tblGrid>
              <a:tr h="255911">
                <a:tc>
                  <a:txBody>
                    <a:bodyPr/>
                    <a:lstStyle/>
                    <a:p>
                      <a:pPr marL="0" marR="0" algn="l">
                        <a:spcBef>
                          <a:spcPts val="0"/>
                        </a:spcBef>
                        <a:spcAft>
                          <a:spcPts val="0"/>
                        </a:spcAft>
                      </a:pPr>
                      <a:r>
                        <a:rPr lang="en-US" sz="1050" dirty="0">
                          <a:effectLst/>
                        </a:rPr>
                        <a:t>Attributes</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Units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Specific Values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Notes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r>
              <a:tr h="232434">
                <a:tc>
                  <a:txBody>
                    <a:bodyPr/>
                    <a:lstStyle/>
                    <a:p>
                      <a:pPr marL="0" marR="0" algn="l">
                        <a:spcBef>
                          <a:spcPts val="0"/>
                        </a:spcBef>
                        <a:spcAft>
                          <a:spcPts val="0"/>
                        </a:spcAft>
                      </a:pPr>
                      <a:r>
                        <a:rPr lang="en-US" sz="1050" dirty="0">
                          <a:effectLst/>
                        </a:rPr>
                        <a:t>Temperature Range</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Degrees C</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-40 to 58</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dirty="0">
                          <a:effectLst/>
                        </a:rPr>
                        <a:t>Cost</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dirty="0">
                          <a:effectLst/>
                        </a:rPr>
                        <a:t>     Low Cost</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dirty="0">
                          <a:effectLst/>
                        </a:rPr>
                        <a:t>USD</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&lt; 200</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Protection</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dirty="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UV Protective Material</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dirty="0">
                          <a:effectLst/>
                        </a:rPr>
                        <a:t>UPF</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&gt; 30</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373203">
                <a:tc>
                  <a:txBody>
                    <a:bodyPr/>
                    <a:lstStyle/>
                    <a:p>
                      <a:pPr marL="0" marR="0" algn="l">
                        <a:spcBef>
                          <a:spcPts val="0"/>
                        </a:spcBef>
                        <a:spcAft>
                          <a:spcPts val="0"/>
                        </a:spcAft>
                      </a:pPr>
                      <a:r>
                        <a:rPr lang="en-US" sz="1050">
                          <a:effectLst/>
                        </a:rPr>
                        <a:t>     Water Resistant</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dirty="0">
                        <a:effectLst/>
                        <a:latin typeface="Cambria" panose="02040503050406030204" pitchFamily="18" charset="0"/>
                      </a:endParaRPr>
                    </a:p>
                  </a:txBody>
                  <a:tcPr marL="61244" marR="61244" marT="8506" marB="0" anchor="ctr"/>
                </a:tc>
                <a:tc>
                  <a:txBody>
                    <a:bodyPr/>
                    <a:lstStyle/>
                    <a:p>
                      <a:pPr marL="0" marR="0" algn="l">
                        <a:spcBef>
                          <a:spcPts val="0"/>
                        </a:spcBef>
                        <a:spcAft>
                          <a:spcPts val="0"/>
                        </a:spcAft>
                      </a:pPr>
                      <a:r>
                        <a:rPr lang="en-US" sz="1050">
                          <a:effectLst/>
                        </a:rPr>
                        <a:t>&lt; 3% moisture regain</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Light Weight</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If Carried</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kg</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&lt; 4.5</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If Wheeled</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kg</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&lt; 13.6</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Easy to Use</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Set up time</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minutes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&lt; 5</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Extended periods of use</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hours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&gt; 8</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494611">
                <a:tc>
                  <a:txBody>
                    <a:bodyPr/>
                    <a:lstStyle/>
                    <a:p>
                      <a:pPr marL="0" marR="0" algn="l">
                        <a:spcBef>
                          <a:spcPts val="0"/>
                        </a:spcBef>
                        <a:spcAft>
                          <a:spcPts val="0"/>
                        </a:spcAft>
                      </a:pPr>
                      <a:r>
                        <a:rPr lang="en-US" sz="1050">
                          <a:effectLst/>
                        </a:rPr>
                        <a:t>     Use on multiple types of           terrain</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dirty="0">
                        <a:effectLst/>
                        <a:latin typeface="Cambria" panose="02040503050406030204" pitchFamily="18" charset="0"/>
                      </a:endParaRPr>
                    </a:p>
                  </a:txBody>
                  <a:tcPr marL="61244" marR="61244" marT="8506" marB="0" anchor="ctr"/>
                </a:tc>
                <a:tc>
                  <a:txBody>
                    <a:bodyPr/>
                    <a:lstStyle/>
                    <a:p>
                      <a:pPr marL="0" marR="0" algn="l">
                        <a:spcBef>
                          <a:spcPts val="0"/>
                        </a:spcBef>
                        <a:spcAft>
                          <a:spcPts val="0"/>
                        </a:spcAft>
                      </a:pPr>
                      <a:r>
                        <a:rPr lang="en-US" sz="1050">
                          <a:effectLst/>
                        </a:rPr>
                        <a:t>be able to stand on grass, sand, and impenetrable surfaces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Wind Resistant</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km/hr</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&gt; 64</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Minimum Lifetime</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years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dirty="0">
                          <a:effectLst/>
                        </a:rPr>
                        <a:t>5 </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Shadow to fit 2 adults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meters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&gt; 1.2 x 1.8</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192213">
                <a:tc>
                  <a:txBody>
                    <a:bodyPr/>
                    <a:lstStyle/>
                    <a:p>
                      <a:pPr marL="0" marR="0" algn="l">
                        <a:spcBef>
                          <a:spcPts val="0"/>
                        </a:spcBef>
                        <a:spcAft>
                          <a:spcPts val="0"/>
                        </a:spcAft>
                      </a:pPr>
                      <a:r>
                        <a:rPr lang="en-US" sz="1050">
                          <a:effectLst/>
                        </a:rPr>
                        <a:t>     Minimum Height</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meters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1.12</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 </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Movement</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dirty="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a:effectLst/>
                        </a:rPr>
                        <a:t>     Adjusting time</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seconds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&lt; 60</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r>
              <a:tr h="373203">
                <a:tc>
                  <a:txBody>
                    <a:bodyPr/>
                    <a:lstStyle/>
                    <a:p>
                      <a:pPr marL="0" marR="0" algn="l">
                        <a:spcBef>
                          <a:spcPts val="0"/>
                        </a:spcBef>
                        <a:spcAft>
                          <a:spcPts val="0"/>
                        </a:spcAft>
                      </a:pPr>
                      <a:r>
                        <a:rPr lang="en-US" sz="1050">
                          <a:effectLst/>
                        </a:rPr>
                        <a:t>     Sensors check shade periodically</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minutes</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marL="0" marR="0" algn="l">
                        <a:spcBef>
                          <a:spcPts val="0"/>
                        </a:spcBef>
                        <a:spcAft>
                          <a:spcPts val="0"/>
                        </a:spcAft>
                      </a:pPr>
                      <a:r>
                        <a:rPr lang="en-US" sz="1050">
                          <a:effectLst/>
                        </a:rPr>
                        <a:t>60</a:t>
                      </a:r>
                      <a:endParaRPr lang="en-US" sz="140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dirty="0">
                        <a:effectLst/>
                        <a:latin typeface="Cambria" panose="02040503050406030204" pitchFamily="18" charset="0"/>
                      </a:endParaRPr>
                    </a:p>
                  </a:txBody>
                  <a:tcPr marL="61244" marR="61244" marT="8506" marB="0" anchor="ctr"/>
                </a:tc>
              </a:tr>
              <a:tr h="232434">
                <a:tc>
                  <a:txBody>
                    <a:bodyPr/>
                    <a:lstStyle/>
                    <a:p>
                      <a:pPr marL="0" marR="0" algn="l">
                        <a:spcBef>
                          <a:spcPts val="0"/>
                        </a:spcBef>
                        <a:spcAft>
                          <a:spcPts val="0"/>
                        </a:spcAft>
                      </a:pPr>
                      <a:r>
                        <a:rPr lang="en-US" sz="1050" dirty="0">
                          <a:effectLst/>
                        </a:rPr>
                        <a:t>     Solar powered</a:t>
                      </a:r>
                      <a:endParaRPr lang="en-US" sz="1400" dirty="0">
                        <a:effectLst/>
                        <a:latin typeface="Cambria" panose="02040503050406030204" pitchFamily="18" charset="0"/>
                        <a:ea typeface="MS Mincho"/>
                        <a:cs typeface="Times New Roman" panose="020206030504050203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a:effectLst/>
                        <a:latin typeface="Cambria" panose="02040503050406030204" pitchFamily="18" charset="0"/>
                      </a:endParaRPr>
                    </a:p>
                  </a:txBody>
                  <a:tcPr marL="61244" marR="61244" marT="8506" marB="0" anchor="ctr"/>
                </a:tc>
                <a:tc>
                  <a:txBody>
                    <a:bodyPr/>
                    <a:lstStyle/>
                    <a:p>
                      <a:pPr algn="l"/>
                      <a:endParaRPr lang="en-US" sz="1400" dirty="0">
                        <a:effectLst/>
                        <a:latin typeface="Cambria" panose="02040503050406030204" pitchFamily="18" charset="0"/>
                      </a:endParaRPr>
                    </a:p>
                  </a:txBody>
                  <a:tcPr marL="61244" marR="61244" marT="8506" marB="0" anchor="ctr"/>
                </a:tc>
              </a:tr>
            </a:tbl>
          </a:graphicData>
        </a:graphic>
      </p:graphicFrame>
    </p:spTree>
    <p:extLst>
      <p:ext uri="{BB962C8B-B14F-4D97-AF65-F5344CB8AC3E}">
        <p14:creationId xmlns:p14="http://schemas.microsoft.com/office/powerpoint/2010/main" val="198089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44" y="153577"/>
            <a:ext cx="9404723" cy="1400530"/>
          </a:xfrm>
        </p:spPr>
        <p:txBody>
          <a:bodyPr/>
          <a:lstStyle/>
          <a:p>
            <a:r>
              <a:rPr lang="en-US" b="1" dirty="0"/>
              <a:t>4</a:t>
            </a:r>
            <a:r>
              <a:rPr lang="en-US" b="1" dirty="0" smtClean="0"/>
              <a:t> Major Design Components  </a:t>
            </a:r>
            <a:endParaRPr lang="en-US" b="1" dirty="0"/>
          </a:p>
        </p:txBody>
      </p:sp>
      <p:grpSp>
        <p:nvGrpSpPr>
          <p:cNvPr id="2057" name="Group 2056"/>
          <p:cNvGrpSpPr/>
          <p:nvPr/>
        </p:nvGrpSpPr>
        <p:grpSpPr>
          <a:xfrm>
            <a:off x="435045" y="1221097"/>
            <a:ext cx="3547770" cy="2550459"/>
            <a:chOff x="1133291" y="1455701"/>
            <a:chExt cx="3547770" cy="2550459"/>
          </a:xfrm>
        </p:grpSpPr>
        <p:grpSp>
          <p:nvGrpSpPr>
            <p:cNvPr id="31" name="Group 30"/>
            <p:cNvGrpSpPr/>
            <p:nvPr/>
          </p:nvGrpSpPr>
          <p:grpSpPr>
            <a:xfrm>
              <a:off x="1781972" y="1455701"/>
              <a:ext cx="1977852" cy="1905000"/>
              <a:chOff x="5823352" y="1503927"/>
              <a:chExt cx="1977852" cy="1905000"/>
            </a:xfrm>
          </p:grpSpPr>
          <p:pic>
            <p:nvPicPr>
              <p:cNvPr id="2054" name="Picture 6" descr="http://images.clipartpanda.com/sun-clip-art-sun-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352" y="1503927"/>
                <a:ext cx="19050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823352" y="1503927"/>
                <a:ext cx="19050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42288" y="1590013"/>
                <a:ext cx="1958916" cy="181891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48" name="TextBox 2047"/>
            <p:cNvSpPr txBox="1"/>
            <p:nvPr/>
          </p:nvSpPr>
          <p:spPr>
            <a:xfrm>
              <a:off x="1133291" y="3636828"/>
              <a:ext cx="3547770" cy="369332"/>
            </a:xfrm>
            <a:prstGeom prst="rect">
              <a:avLst/>
            </a:prstGeom>
            <a:noFill/>
          </p:spPr>
          <p:txBody>
            <a:bodyPr wrap="square" rtlCol="0">
              <a:spAutoFit/>
            </a:bodyPr>
            <a:lstStyle/>
            <a:p>
              <a:r>
                <a:rPr lang="en-US" dirty="0" smtClean="0"/>
                <a:t>1. Adequately Blocks Sun Rays</a:t>
              </a:r>
              <a:endParaRPr lang="en-US" dirty="0"/>
            </a:p>
          </p:txBody>
        </p:sp>
      </p:grpSp>
      <p:grpSp>
        <p:nvGrpSpPr>
          <p:cNvPr id="2053" name="Group 2052"/>
          <p:cNvGrpSpPr/>
          <p:nvPr/>
        </p:nvGrpSpPr>
        <p:grpSpPr>
          <a:xfrm>
            <a:off x="5706002" y="1078636"/>
            <a:ext cx="3493474" cy="2693227"/>
            <a:chOff x="6485773" y="1324601"/>
            <a:chExt cx="3493474" cy="2693227"/>
          </a:xfrm>
        </p:grpSpPr>
        <p:grpSp>
          <p:nvGrpSpPr>
            <p:cNvPr id="29" name="Group 28"/>
            <p:cNvGrpSpPr/>
            <p:nvPr/>
          </p:nvGrpSpPr>
          <p:grpSpPr>
            <a:xfrm>
              <a:off x="6485773" y="1324601"/>
              <a:ext cx="3029172" cy="2030045"/>
              <a:chOff x="8536248" y="1198259"/>
              <a:chExt cx="3029172" cy="2030045"/>
            </a:xfrm>
          </p:grpSpPr>
          <p:pic>
            <p:nvPicPr>
              <p:cNvPr id="15" name="Picture 6" descr="http://images.clipartpanda.com/sun-clip-art-sun-mediu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6248" y="2019751"/>
                <a:ext cx="611336" cy="6113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images.clipartpanda.com/sun-clip-art-sun-mediu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8913" y="1198259"/>
                <a:ext cx="611336" cy="6113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images.clipartpanda.com/sun-clip-art-sun-mediu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4084" y="2052918"/>
                <a:ext cx="611336" cy="6113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818770" y="2394276"/>
                <a:ext cx="464128" cy="834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139788" y="2468901"/>
                <a:ext cx="501697" cy="23063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41657" y="1888677"/>
                <a:ext cx="4040" cy="44834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446106" y="2499470"/>
                <a:ext cx="507979" cy="20584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640300" y="3648496"/>
              <a:ext cx="3338947" cy="369332"/>
            </a:xfrm>
            <a:prstGeom prst="rect">
              <a:avLst/>
            </a:prstGeom>
            <a:noFill/>
          </p:spPr>
          <p:txBody>
            <a:bodyPr wrap="square" rtlCol="0">
              <a:spAutoFit/>
            </a:bodyPr>
            <a:lstStyle/>
            <a:p>
              <a:r>
                <a:rPr lang="en-US" dirty="0" smtClean="0"/>
                <a:t>2. Able to detect sunlight </a:t>
              </a:r>
              <a:endParaRPr lang="en-US" dirty="0"/>
            </a:p>
          </p:txBody>
        </p:sp>
      </p:grpSp>
      <p:grpSp>
        <p:nvGrpSpPr>
          <p:cNvPr id="2055" name="Group 2054"/>
          <p:cNvGrpSpPr/>
          <p:nvPr/>
        </p:nvGrpSpPr>
        <p:grpSpPr>
          <a:xfrm>
            <a:off x="643868" y="4095095"/>
            <a:ext cx="3338947" cy="2356906"/>
            <a:chOff x="1133290" y="4123573"/>
            <a:chExt cx="3338947" cy="2356906"/>
          </a:xfrm>
        </p:grpSpPr>
        <p:sp>
          <p:nvSpPr>
            <p:cNvPr id="37" name="TextBox 36"/>
            <p:cNvSpPr txBox="1"/>
            <p:nvPr/>
          </p:nvSpPr>
          <p:spPr>
            <a:xfrm>
              <a:off x="1133290" y="6099479"/>
              <a:ext cx="3338947" cy="381000"/>
            </a:xfrm>
            <a:prstGeom prst="rect">
              <a:avLst/>
            </a:prstGeom>
            <a:noFill/>
          </p:spPr>
          <p:txBody>
            <a:bodyPr wrap="square" rtlCol="0">
              <a:spAutoFit/>
            </a:bodyPr>
            <a:lstStyle/>
            <a:p>
              <a:r>
                <a:rPr lang="en-US" dirty="0" smtClean="0"/>
                <a:t>3. Hold Portable Charge </a:t>
              </a:r>
              <a:endParaRPr lang="en-US" dirty="0"/>
            </a:p>
          </p:txBody>
        </p:sp>
        <p:pic>
          <p:nvPicPr>
            <p:cNvPr id="2056" name="Picture 8" descr="http://www.cliparthut.com/clip-arts/564/electricity-clip-art-5645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76" y="4123573"/>
              <a:ext cx="1713268" cy="18701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Group 2050"/>
          <p:cNvGrpSpPr/>
          <p:nvPr/>
        </p:nvGrpSpPr>
        <p:grpSpPr>
          <a:xfrm>
            <a:off x="5874590" y="4095095"/>
            <a:ext cx="3990518" cy="2297904"/>
            <a:chOff x="6130226" y="4170907"/>
            <a:chExt cx="3990518" cy="2297904"/>
          </a:xfrm>
        </p:grpSpPr>
        <p:pic>
          <p:nvPicPr>
            <p:cNvPr id="2058" name="Picture 10" descr="http://images.clipartpanda.com/event-tent-vector-canopy-blue-ma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0226" y="4170907"/>
              <a:ext cx="1918173" cy="17263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ages.all-free-download.com/images/graphiclarge/umbrella_clip_art_2359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98216">
              <a:off x="7901809" y="4496468"/>
              <a:ext cx="1231590" cy="112436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175998" y="6099479"/>
              <a:ext cx="3944746" cy="369332"/>
            </a:xfrm>
            <a:prstGeom prst="rect">
              <a:avLst/>
            </a:prstGeom>
            <a:noFill/>
          </p:spPr>
          <p:txBody>
            <a:bodyPr wrap="square" rtlCol="0">
              <a:spAutoFit/>
            </a:bodyPr>
            <a:lstStyle/>
            <a:p>
              <a:r>
                <a:rPr lang="en-US" dirty="0" smtClean="0"/>
                <a:t>4. Functional Mechanical Design</a:t>
              </a:r>
              <a:endParaRPr lang="en-US" dirty="0"/>
            </a:p>
          </p:txBody>
        </p:sp>
      </p:grpSp>
    </p:spTree>
    <p:extLst>
      <p:ext uri="{BB962C8B-B14F-4D97-AF65-F5344CB8AC3E}">
        <p14:creationId xmlns:p14="http://schemas.microsoft.com/office/powerpoint/2010/main" val="83624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for Design Component 1</a:t>
            </a:r>
            <a:endParaRPr lang="en-US" b="1" dirty="0"/>
          </a:p>
        </p:txBody>
      </p:sp>
      <p:sp>
        <p:nvSpPr>
          <p:cNvPr id="3" name="Text Placeholder 2"/>
          <p:cNvSpPr>
            <a:spLocks noGrp="1"/>
          </p:cNvSpPr>
          <p:nvPr>
            <p:ph type="body" idx="1"/>
          </p:nvPr>
        </p:nvSpPr>
        <p:spPr/>
        <p:txBody>
          <a:bodyPr/>
          <a:lstStyle/>
          <a:p>
            <a:r>
              <a:rPr lang="en-US" dirty="0" smtClean="0"/>
              <a:t>Blockage of UV rays</a:t>
            </a:r>
            <a:endParaRPr lang="en-US" dirty="0"/>
          </a:p>
        </p:txBody>
      </p:sp>
    </p:spTree>
    <p:extLst>
      <p:ext uri="{BB962C8B-B14F-4D97-AF65-F5344CB8AC3E}">
        <p14:creationId xmlns:p14="http://schemas.microsoft.com/office/powerpoint/2010/main" val="133065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00" y="109231"/>
            <a:ext cx="9404723" cy="1400530"/>
          </a:xfrm>
        </p:spPr>
        <p:txBody>
          <a:bodyPr/>
          <a:lstStyle/>
          <a:p>
            <a:r>
              <a:rPr lang="en-US" b="1" dirty="0" smtClean="0"/>
              <a:t>Fabric Covering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9847407"/>
              </p:ext>
            </p:extLst>
          </p:nvPr>
        </p:nvGraphicFramePr>
        <p:xfrm>
          <a:off x="727198" y="993016"/>
          <a:ext cx="5150730" cy="5565265"/>
        </p:xfrm>
        <a:graphic>
          <a:graphicData uri="http://schemas.openxmlformats.org/drawingml/2006/table">
            <a:tbl>
              <a:tblPr firstRow="1" firstCol="1" bandRow="1">
                <a:tableStyleId>{5C22544A-7EE6-4342-B048-85BDC9FD1C3A}</a:tableStyleId>
              </a:tblPr>
              <a:tblGrid>
                <a:gridCol w="2575365"/>
                <a:gridCol w="2575365"/>
              </a:tblGrid>
              <a:tr h="447407">
                <a:tc>
                  <a:txBody>
                    <a:bodyPr/>
                    <a:lstStyle/>
                    <a:p>
                      <a:pPr marL="0" marR="0">
                        <a:lnSpc>
                          <a:spcPct val="107000"/>
                        </a:lnSpc>
                        <a:spcBef>
                          <a:spcPts val="0"/>
                        </a:spcBef>
                        <a:spcAft>
                          <a:spcPts val="0"/>
                        </a:spcAft>
                      </a:pPr>
                      <a:r>
                        <a:rPr lang="en-US" sz="1800" dirty="0" smtClean="0">
                          <a:effectLst/>
                        </a:rPr>
                        <a:t>Specification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Ideal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497">
                <a:tc>
                  <a:txBody>
                    <a:bodyPr/>
                    <a:lstStyle/>
                    <a:p>
                      <a:pPr marL="0" marR="0">
                        <a:lnSpc>
                          <a:spcPct val="107000"/>
                        </a:lnSpc>
                        <a:spcBef>
                          <a:spcPts val="0"/>
                        </a:spcBef>
                        <a:spcAft>
                          <a:spcPts val="0"/>
                        </a:spcAft>
                      </a:pPr>
                      <a:r>
                        <a:rPr lang="en-US" sz="1800" dirty="0">
                          <a:effectLst/>
                        </a:rPr>
                        <a:t>Weight (denier)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Low Denier (For Portability)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497">
                <a:tc>
                  <a:txBody>
                    <a:bodyPr/>
                    <a:lstStyle/>
                    <a:p>
                      <a:pPr marL="0" marR="0">
                        <a:lnSpc>
                          <a:spcPct val="107000"/>
                        </a:lnSpc>
                        <a:spcBef>
                          <a:spcPts val="0"/>
                        </a:spcBef>
                        <a:spcAft>
                          <a:spcPts val="0"/>
                        </a:spcAft>
                      </a:pPr>
                      <a:r>
                        <a:rPr lang="en-US" sz="1800" dirty="0">
                          <a:effectLst/>
                        </a:rPr>
                        <a:t>Cost </a:t>
                      </a:r>
                      <a:r>
                        <a:rPr lang="en-US" sz="1800" dirty="0" smtClean="0">
                          <a:effectLst/>
                        </a:rPr>
                        <a:t>($/kg)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Low Cost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816">
                <a:tc>
                  <a:txBody>
                    <a:bodyPr/>
                    <a:lstStyle/>
                    <a:p>
                      <a:pPr marL="0" marR="0">
                        <a:lnSpc>
                          <a:spcPct val="107000"/>
                        </a:lnSpc>
                        <a:spcBef>
                          <a:spcPts val="0"/>
                        </a:spcBef>
                        <a:spcAft>
                          <a:spcPts val="0"/>
                        </a:spcAft>
                      </a:pPr>
                      <a:r>
                        <a:rPr lang="en-US" sz="1800" dirty="0">
                          <a:effectLst/>
                        </a:rPr>
                        <a:t>UPF Protection Level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High UPF Protection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237">
                <a:tc>
                  <a:txBody>
                    <a:bodyPr/>
                    <a:lstStyle/>
                    <a:p>
                      <a:pPr marL="0" marR="0">
                        <a:lnSpc>
                          <a:spcPct val="107000"/>
                        </a:lnSpc>
                        <a:spcBef>
                          <a:spcPts val="0"/>
                        </a:spcBef>
                        <a:spcAft>
                          <a:spcPts val="0"/>
                        </a:spcAft>
                      </a:pPr>
                      <a:r>
                        <a:rPr lang="en-US" sz="1800">
                          <a:effectLst/>
                        </a:rPr>
                        <a:t>Weave Density (g/cm</a:t>
                      </a:r>
                      <a:r>
                        <a:rPr lang="en-US" sz="1800" baseline="30000">
                          <a:effectLst/>
                        </a:rPr>
                        <a:t>3</a:t>
                      </a:r>
                      <a:r>
                        <a:rPr lang="en-US" sz="1800">
                          <a:effectLst/>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High Weave Density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816">
                <a:tc>
                  <a:txBody>
                    <a:bodyPr/>
                    <a:lstStyle/>
                    <a:p>
                      <a:pPr marL="0" marR="0">
                        <a:lnSpc>
                          <a:spcPct val="107000"/>
                        </a:lnSpc>
                        <a:spcBef>
                          <a:spcPts val="0"/>
                        </a:spcBef>
                        <a:spcAft>
                          <a:spcPts val="0"/>
                        </a:spcAft>
                      </a:pPr>
                      <a:r>
                        <a:rPr lang="en-US" sz="1800" dirty="0">
                          <a:effectLst/>
                        </a:rPr>
                        <a:t>Tension (g/denier)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Low Tension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8396">
                <a:tc>
                  <a:txBody>
                    <a:bodyPr/>
                    <a:lstStyle/>
                    <a:p>
                      <a:pPr marL="0" marR="0">
                        <a:lnSpc>
                          <a:spcPct val="107000"/>
                        </a:lnSpc>
                        <a:spcBef>
                          <a:spcPts val="0"/>
                        </a:spcBef>
                        <a:spcAft>
                          <a:spcPts val="0"/>
                        </a:spcAft>
                      </a:pPr>
                      <a:r>
                        <a:rPr lang="en-US" sz="1800" dirty="0">
                          <a:effectLst/>
                        </a:rPr>
                        <a:t>Moisture Regain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Low Moisture Regain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4497">
                <a:tc>
                  <a:txBody>
                    <a:bodyPr/>
                    <a:lstStyle/>
                    <a:p>
                      <a:pPr marL="0" marR="0">
                        <a:lnSpc>
                          <a:spcPct val="107000"/>
                        </a:lnSpc>
                        <a:spcBef>
                          <a:spcPts val="0"/>
                        </a:spcBef>
                        <a:spcAft>
                          <a:spcPts val="0"/>
                        </a:spcAft>
                      </a:pPr>
                      <a:r>
                        <a:rPr lang="en-US" sz="1800" dirty="0">
                          <a:effectLst/>
                        </a:rPr>
                        <a:t>Thermal Conductivity (W/</a:t>
                      </a:r>
                      <a:r>
                        <a:rPr lang="en-US" sz="1800" dirty="0" err="1">
                          <a:effectLst/>
                        </a:rPr>
                        <a:t>mK</a:t>
                      </a:r>
                      <a:r>
                        <a:rPr lang="en-US" sz="1800" dirty="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Low Thermal Conductivity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237">
                <a:tc>
                  <a:txBody>
                    <a:bodyPr/>
                    <a:lstStyle/>
                    <a:p>
                      <a:pPr marL="0" marR="0">
                        <a:lnSpc>
                          <a:spcPct val="107000"/>
                        </a:lnSpc>
                        <a:spcBef>
                          <a:spcPts val="0"/>
                        </a:spcBef>
                        <a:spcAft>
                          <a:spcPts val="0"/>
                        </a:spcAft>
                      </a:pPr>
                      <a:r>
                        <a:rPr lang="en-US" sz="1800" dirty="0">
                          <a:effectLst/>
                        </a:rPr>
                        <a:t>Effect of Sunlight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Little to no effects due to exposure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4677">
                <a:tc>
                  <a:txBody>
                    <a:bodyPr/>
                    <a:lstStyle/>
                    <a:p>
                      <a:pPr marL="0" marR="0">
                        <a:lnSpc>
                          <a:spcPct val="107000"/>
                        </a:lnSpc>
                        <a:spcBef>
                          <a:spcPts val="0"/>
                        </a:spcBef>
                        <a:spcAft>
                          <a:spcPts val="0"/>
                        </a:spcAft>
                      </a:pPr>
                      <a:r>
                        <a:rPr lang="en-US" sz="1800" dirty="0">
                          <a:effectLst/>
                        </a:rPr>
                        <a:t>Effects of Mildew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Moderate to High Resistance to Mildew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13" name="Group 12"/>
          <p:cNvGrpSpPr/>
          <p:nvPr/>
        </p:nvGrpSpPr>
        <p:grpSpPr>
          <a:xfrm>
            <a:off x="6656969" y="2190364"/>
            <a:ext cx="1267690" cy="1585196"/>
            <a:chOff x="5978278" y="1614052"/>
            <a:chExt cx="1267690" cy="1585196"/>
          </a:xfrm>
        </p:grpSpPr>
        <p:pic>
          <p:nvPicPr>
            <p:cNvPr id="5" name="Picture 4"/>
            <p:cNvPicPr>
              <a:picLocks noChangeAspect="1"/>
            </p:cNvPicPr>
            <p:nvPr/>
          </p:nvPicPr>
          <p:blipFill>
            <a:blip r:embed="rId3"/>
            <a:stretch>
              <a:fillRect/>
            </a:stretch>
          </p:blipFill>
          <p:spPr>
            <a:xfrm>
              <a:off x="5978278" y="1614052"/>
              <a:ext cx="1122219" cy="1122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6019841" y="2829916"/>
              <a:ext cx="1226127" cy="369332"/>
            </a:xfrm>
            <a:prstGeom prst="rect">
              <a:avLst/>
            </a:prstGeom>
            <a:noFill/>
          </p:spPr>
          <p:txBody>
            <a:bodyPr wrap="square" rtlCol="0">
              <a:spAutoFit/>
            </a:bodyPr>
            <a:lstStyle/>
            <a:p>
              <a:r>
                <a:rPr lang="en-US" dirty="0" smtClean="0"/>
                <a:t>Cotton</a:t>
              </a:r>
              <a:endParaRPr lang="en-US" dirty="0"/>
            </a:p>
          </p:txBody>
        </p:sp>
      </p:grpSp>
      <p:grpSp>
        <p:nvGrpSpPr>
          <p:cNvPr id="12" name="Group 11"/>
          <p:cNvGrpSpPr/>
          <p:nvPr/>
        </p:nvGrpSpPr>
        <p:grpSpPr>
          <a:xfrm>
            <a:off x="8156814" y="1135325"/>
            <a:ext cx="1237156" cy="1638014"/>
            <a:chOff x="7505063" y="1561234"/>
            <a:chExt cx="1237156" cy="1638014"/>
          </a:xfrm>
        </p:grpSpPr>
        <p:pic>
          <p:nvPicPr>
            <p:cNvPr id="6" name="Picture 5"/>
            <p:cNvPicPr>
              <a:picLocks noChangeAspect="1"/>
            </p:cNvPicPr>
            <p:nvPr/>
          </p:nvPicPr>
          <p:blipFill>
            <a:blip r:embed="rId4"/>
            <a:stretch>
              <a:fillRect/>
            </a:stretch>
          </p:blipFill>
          <p:spPr>
            <a:xfrm>
              <a:off x="7505063" y="1561234"/>
              <a:ext cx="1237156" cy="1175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7510577" y="2829916"/>
              <a:ext cx="1226127" cy="369332"/>
            </a:xfrm>
            <a:prstGeom prst="rect">
              <a:avLst/>
            </a:prstGeom>
            <a:noFill/>
          </p:spPr>
          <p:txBody>
            <a:bodyPr wrap="square" rtlCol="0">
              <a:spAutoFit/>
            </a:bodyPr>
            <a:lstStyle/>
            <a:p>
              <a:r>
                <a:rPr lang="en-US" dirty="0" smtClean="0"/>
                <a:t>Polyester</a:t>
              </a:r>
              <a:endParaRPr lang="en-US" dirty="0"/>
            </a:p>
          </p:txBody>
        </p:sp>
      </p:grpSp>
      <p:grpSp>
        <p:nvGrpSpPr>
          <p:cNvPr id="17" name="Group 16"/>
          <p:cNvGrpSpPr/>
          <p:nvPr/>
        </p:nvGrpSpPr>
        <p:grpSpPr>
          <a:xfrm>
            <a:off x="9132629" y="2111009"/>
            <a:ext cx="2600468" cy="1922452"/>
            <a:chOff x="9001313" y="1553795"/>
            <a:chExt cx="2600468" cy="1922452"/>
          </a:xfrm>
        </p:grpSpPr>
        <p:pic>
          <p:nvPicPr>
            <p:cNvPr id="7" name="Picture 6"/>
            <p:cNvPicPr>
              <a:picLocks noChangeAspect="1"/>
            </p:cNvPicPr>
            <p:nvPr/>
          </p:nvPicPr>
          <p:blipFill>
            <a:blip r:embed="rId5"/>
            <a:stretch>
              <a:fillRect/>
            </a:stretch>
          </p:blipFill>
          <p:spPr>
            <a:xfrm>
              <a:off x="9683598" y="1553795"/>
              <a:ext cx="1235898" cy="1175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9001313" y="2829916"/>
              <a:ext cx="2600468" cy="646331"/>
            </a:xfrm>
            <a:prstGeom prst="rect">
              <a:avLst/>
            </a:prstGeom>
            <a:noFill/>
          </p:spPr>
          <p:txBody>
            <a:bodyPr wrap="square" rtlCol="0">
              <a:spAutoFit/>
            </a:bodyPr>
            <a:lstStyle/>
            <a:p>
              <a:pPr algn="ctr"/>
              <a:r>
                <a:rPr lang="en-US" dirty="0" smtClean="0"/>
                <a:t>Cotton/Polyester 50/50 Blend</a:t>
              </a:r>
              <a:endParaRPr lang="en-US" dirty="0"/>
            </a:p>
          </p:txBody>
        </p:sp>
      </p:grpSp>
      <p:grpSp>
        <p:nvGrpSpPr>
          <p:cNvPr id="19" name="Group 18"/>
          <p:cNvGrpSpPr/>
          <p:nvPr/>
        </p:nvGrpSpPr>
        <p:grpSpPr>
          <a:xfrm>
            <a:off x="7280423" y="4134545"/>
            <a:ext cx="1344942" cy="1607404"/>
            <a:chOff x="6049458" y="3940065"/>
            <a:chExt cx="1344942" cy="1607404"/>
          </a:xfrm>
        </p:grpSpPr>
        <p:pic>
          <p:nvPicPr>
            <p:cNvPr id="8" name="Picture 7"/>
            <p:cNvPicPr>
              <a:picLocks noChangeAspect="1"/>
            </p:cNvPicPr>
            <p:nvPr/>
          </p:nvPicPr>
          <p:blipFill>
            <a:blip r:embed="rId6"/>
            <a:stretch>
              <a:fillRect/>
            </a:stretch>
          </p:blipFill>
          <p:spPr>
            <a:xfrm>
              <a:off x="6049458" y="3940065"/>
              <a:ext cx="1166891" cy="1166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6240546" y="5178137"/>
              <a:ext cx="1153854" cy="369332"/>
            </a:xfrm>
            <a:prstGeom prst="rect">
              <a:avLst/>
            </a:prstGeom>
            <a:noFill/>
          </p:spPr>
          <p:txBody>
            <a:bodyPr wrap="square" rtlCol="0">
              <a:spAutoFit/>
            </a:bodyPr>
            <a:lstStyle/>
            <a:p>
              <a:r>
                <a:rPr lang="en-US" dirty="0" smtClean="0"/>
                <a:t>Nylon</a:t>
              </a:r>
              <a:endParaRPr lang="en-US" dirty="0"/>
            </a:p>
          </p:txBody>
        </p:sp>
      </p:grpSp>
      <p:grpSp>
        <p:nvGrpSpPr>
          <p:cNvPr id="18" name="Group 17"/>
          <p:cNvGrpSpPr/>
          <p:nvPr/>
        </p:nvGrpSpPr>
        <p:grpSpPr>
          <a:xfrm>
            <a:off x="9112696" y="4120691"/>
            <a:ext cx="1537908" cy="1625333"/>
            <a:chOff x="7883183" y="3971416"/>
            <a:chExt cx="1537908" cy="1625333"/>
          </a:xfrm>
        </p:grpSpPr>
        <p:pic>
          <p:nvPicPr>
            <p:cNvPr id="9" name="Picture 8"/>
            <p:cNvPicPr>
              <a:picLocks noChangeAspect="1"/>
            </p:cNvPicPr>
            <p:nvPr/>
          </p:nvPicPr>
          <p:blipFill>
            <a:blip r:embed="rId7"/>
            <a:stretch>
              <a:fillRect/>
            </a:stretch>
          </p:blipFill>
          <p:spPr>
            <a:xfrm>
              <a:off x="7883183" y="3971416"/>
              <a:ext cx="1219254" cy="1219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7944655" y="5227417"/>
              <a:ext cx="1476436" cy="369332"/>
            </a:xfrm>
            <a:prstGeom prst="rect">
              <a:avLst/>
            </a:prstGeom>
            <a:noFill/>
          </p:spPr>
          <p:txBody>
            <a:bodyPr wrap="square" rtlCol="0">
              <a:spAutoFit/>
            </a:bodyPr>
            <a:lstStyle/>
            <a:p>
              <a:r>
                <a:rPr lang="en-US" dirty="0" smtClean="0"/>
                <a:t>Spandex</a:t>
              </a:r>
              <a:endParaRPr lang="en-US" dirty="0"/>
            </a:p>
          </p:txBody>
        </p:sp>
      </p:grpSp>
    </p:spTree>
    <p:extLst>
      <p:ext uri="{BB962C8B-B14F-4D97-AF65-F5344CB8AC3E}">
        <p14:creationId xmlns:p14="http://schemas.microsoft.com/office/powerpoint/2010/main" val="151669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917531" y="5006720"/>
            <a:ext cx="2171186" cy="1200329"/>
          </a:xfrm>
          <a:prstGeom prst="rect">
            <a:avLst/>
          </a:prstGeom>
          <a:noFill/>
        </p:spPr>
        <p:txBody>
          <a:bodyPr wrap="square" rtlCol="0">
            <a:spAutoFit/>
          </a:bodyPr>
          <a:lstStyle/>
          <a:p>
            <a:r>
              <a:rPr lang="en-US" sz="2400" b="1" dirty="0" smtClean="0"/>
              <a:t>Smallest Effects from Mildew</a:t>
            </a:r>
          </a:p>
        </p:txBody>
      </p:sp>
      <p:grpSp>
        <p:nvGrpSpPr>
          <p:cNvPr id="7" name="Group 6"/>
          <p:cNvGrpSpPr/>
          <p:nvPr/>
        </p:nvGrpSpPr>
        <p:grpSpPr>
          <a:xfrm>
            <a:off x="3822944" y="1571334"/>
            <a:ext cx="1226127" cy="899390"/>
            <a:chOff x="7418976" y="1752277"/>
            <a:chExt cx="1226127" cy="899390"/>
          </a:xfrm>
        </p:grpSpPr>
        <p:pic>
          <p:nvPicPr>
            <p:cNvPr id="8" name="Picture 7"/>
            <p:cNvPicPr>
              <a:picLocks noChangeAspect="1"/>
            </p:cNvPicPr>
            <p:nvPr/>
          </p:nvPicPr>
          <p:blipFill>
            <a:blip r:embed="rId3"/>
            <a:stretch>
              <a:fillRect/>
            </a:stretch>
          </p:blipFill>
          <p:spPr>
            <a:xfrm>
              <a:off x="7561265" y="1752277"/>
              <a:ext cx="625781"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7418976" y="2343890"/>
              <a:ext cx="1226127" cy="307777"/>
            </a:xfrm>
            <a:prstGeom prst="rect">
              <a:avLst/>
            </a:prstGeom>
            <a:noFill/>
          </p:spPr>
          <p:txBody>
            <a:bodyPr wrap="square" rtlCol="0">
              <a:spAutoFit/>
            </a:bodyPr>
            <a:lstStyle/>
            <a:p>
              <a:r>
                <a:rPr lang="en-US" sz="1400" dirty="0" smtClean="0"/>
                <a:t>Polyester</a:t>
              </a:r>
              <a:endParaRPr lang="en-US" dirty="0"/>
            </a:p>
          </p:txBody>
        </p:sp>
      </p:grpSp>
      <p:grpSp>
        <p:nvGrpSpPr>
          <p:cNvPr id="23" name="Group 22"/>
          <p:cNvGrpSpPr/>
          <p:nvPr/>
        </p:nvGrpSpPr>
        <p:grpSpPr>
          <a:xfrm>
            <a:off x="2765596" y="470706"/>
            <a:ext cx="1005840" cy="822960"/>
            <a:chOff x="5804341" y="1614052"/>
            <a:chExt cx="1226127" cy="1036026"/>
          </a:xfrm>
        </p:grpSpPr>
        <p:pic>
          <p:nvPicPr>
            <p:cNvPr id="24" name="Picture 23"/>
            <p:cNvPicPr>
              <a:picLocks noChangeAspect="1"/>
            </p:cNvPicPr>
            <p:nvPr/>
          </p:nvPicPr>
          <p:blipFill>
            <a:blip r:embed="rId4"/>
            <a:stretch>
              <a:fillRect/>
            </a:stretch>
          </p:blipFill>
          <p:spPr>
            <a:xfrm>
              <a:off x="5931346" y="1614052"/>
              <a:ext cx="728249" cy="728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5804341" y="2342300"/>
              <a:ext cx="1226127" cy="307778"/>
            </a:xfrm>
            <a:prstGeom prst="rect">
              <a:avLst/>
            </a:prstGeom>
            <a:noFill/>
          </p:spPr>
          <p:txBody>
            <a:bodyPr wrap="square" rtlCol="0">
              <a:spAutoFit/>
            </a:bodyPr>
            <a:lstStyle/>
            <a:p>
              <a:r>
                <a:rPr lang="en-US" sz="1400" dirty="0" smtClean="0"/>
                <a:t>Cotton</a:t>
              </a:r>
              <a:endParaRPr lang="en-US" sz="1400" dirty="0"/>
            </a:p>
          </p:txBody>
        </p:sp>
      </p:grpSp>
      <p:grpSp>
        <p:nvGrpSpPr>
          <p:cNvPr id="26" name="Group 25"/>
          <p:cNvGrpSpPr/>
          <p:nvPr/>
        </p:nvGrpSpPr>
        <p:grpSpPr>
          <a:xfrm>
            <a:off x="3869513" y="438467"/>
            <a:ext cx="1005840" cy="863975"/>
            <a:chOff x="7664600" y="4039396"/>
            <a:chExt cx="1476436" cy="1079067"/>
          </a:xfrm>
        </p:grpSpPr>
        <p:pic>
          <p:nvPicPr>
            <p:cNvPr id="27" name="Picture 26"/>
            <p:cNvPicPr>
              <a:picLocks noChangeAspect="1"/>
            </p:cNvPicPr>
            <p:nvPr/>
          </p:nvPicPr>
          <p:blipFill>
            <a:blip r:embed="rId5"/>
            <a:stretch>
              <a:fillRect/>
            </a:stretch>
          </p:blipFill>
          <p:spPr>
            <a:xfrm>
              <a:off x="7876056" y="4039396"/>
              <a:ext cx="900056" cy="757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extBox 27"/>
            <p:cNvSpPr txBox="1"/>
            <p:nvPr/>
          </p:nvSpPr>
          <p:spPr>
            <a:xfrm>
              <a:off x="7664600" y="4810686"/>
              <a:ext cx="1476436" cy="307777"/>
            </a:xfrm>
            <a:prstGeom prst="rect">
              <a:avLst/>
            </a:prstGeom>
            <a:noFill/>
          </p:spPr>
          <p:txBody>
            <a:bodyPr wrap="square" rtlCol="0">
              <a:spAutoFit/>
            </a:bodyPr>
            <a:lstStyle/>
            <a:p>
              <a:r>
                <a:rPr lang="en-US" sz="1400" dirty="0" smtClean="0"/>
                <a:t>Spandex</a:t>
              </a:r>
              <a:endParaRPr lang="en-US" dirty="0"/>
            </a:p>
          </p:txBody>
        </p:sp>
      </p:grpSp>
      <p:sp>
        <p:nvSpPr>
          <p:cNvPr id="29" name="TextBox 28"/>
          <p:cNvSpPr txBox="1"/>
          <p:nvPr/>
        </p:nvSpPr>
        <p:spPr>
          <a:xfrm>
            <a:off x="297512" y="597021"/>
            <a:ext cx="2420147" cy="461665"/>
          </a:xfrm>
          <a:prstGeom prst="rect">
            <a:avLst/>
          </a:prstGeom>
          <a:noFill/>
        </p:spPr>
        <p:txBody>
          <a:bodyPr wrap="square" rtlCol="0">
            <a:spAutoFit/>
          </a:bodyPr>
          <a:lstStyle/>
          <a:p>
            <a:r>
              <a:rPr lang="en-US" sz="2400" b="1" dirty="0"/>
              <a:t>Lowest </a:t>
            </a:r>
            <a:r>
              <a:rPr lang="en-US" sz="2400" b="1" dirty="0" smtClean="0"/>
              <a:t>Weight</a:t>
            </a:r>
            <a:endParaRPr lang="en-US" sz="2400" b="1" dirty="0"/>
          </a:p>
        </p:txBody>
      </p:sp>
      <p:sp>
        <p:nvSpPr>
          <p:cNvPr id="30" name="Rectangle 29"/>
          <p:cNvSpPr/>
          <p:nvPr/>
        </p:nvSpPr>
        <p:spPr>
          <a:xfrm>
            <a:off x="307285" y="1640922"/>
            <a:ext cx="2031325" cy="461665"/>
          </a:xfrm>
          <a:prstGeom prst="rect">
            <a:avLst/>
          </a:prstGeom>
        </p:spPr>
        <p:txBody>
          <a:bodyPr wrap="none">
            <a:spAutoFit/>
          </a:bodyPr>
          <a:lstStyle/>
          <a:p>
            <a:r>
              <a:rPr lang="en-US" sz="2400" b="1" dirty="0"/>
              <a:t>Lowest Cost	</a:t>
            </a:r>
          </a:p>
        </p:txBody>
      </p:sp>
      <p:sp>
        <p:nvSpPr>
          <p:cNvPr id="31" name="Rectangle 30"/>
          <p:cNvSpPr/>
          <p:nvPr/>
        </p:nvSpPr>
        <p:spPr>
          <a:xfrm>
            <a:off x="339409" y="2541888"/>
            <a:ext cx="2474565" cy="1200329"/>
          </a:xfrm>
          <a:prstGeom prst="rect">
            <a:avLst/>
          </a:prstGeom>
        </p:spPr>
        <p:txBody>
          <a:bodyPr wrap="square">
            <a:spAutoFit/>
          </a:bodyPr>
          <a:lstStyle/>
          <a:p>
            <a:r>
              <a:rPr lang="en-US" sz="2400" b="1" dirty="0"/>
              <a:t>Highest UPF Protection Level </a:t>
            </a:r>
          </a:p>
        </p:txBody>
      </p:sp>
      <p:sp>
        <p:nvSpPr>
          <p:cNvPr id="32" name="Rectangle 31"/>
          <p:cNvSpPr/>
          <p:nvPr/>
        </p:nvSpPr>
        <p:spPr>
          <a:xfrm>
            <a:off x="345097" y="3774731"/>
            <a:ext cx="2271935" cy="1200329"/>
          </a:xfrm>
          <a:prstGeom prst="rect">
            <a:avLst/>
          </a:prstGeom>
        </p:spPr>
        <p:txBody>
          <a:bodyPr wrap="square">
            <a:spAutoFit/>
          </a:bodyPr>
          <a:lstStyle/>
          <a:p>
            <a:r>
              <a:rPr lang="en-US" sz="2400" b="1" dirty="0"/>
              <a:t>Highest Weave </a:t>
            </a:r>
            <a:r>
              <a:rPr lang="en-US" sz="2400" b="1" dirty="0" smtClean="0"/>
              <a:t>Density</a:t>
            </a:r>
            <a:endParaRPr lang="en-US" sz="2400" b="1" dirty="0"/>
          </a:p>
        </p:txBody>
      </p:sp>
      <p:sp>
        <p:nvSpPr>
          <p:cNvPr id="36" name="Rectangle 35"/>
          <p:cNvSpPr/>
          <p:nvPr/>
        </p:nvSpPr>
        <p:spPr>
          <a:xfrm>
            <a:off x="5917531" y="395423"/>
            <a:ext cx="1751392" cy="1200329"/>
          </a:xfrm>
          <a:prstGeom prst="rect">
            <a:avLst/>
          </a:prstGeom>
        </p:spPr>
        <p:txBody>
          <a:bodyPr wrap="square">
            <a:spAutoFit/>
          </a:bodyPr>
          <a:lstStyle/>
          <a:p>
            <a:r>
              <a:rPr lang="en-US" sz="2400" b="1" dirty="0"/>
              <a:t>Lowest </a:t>
            </a:r>
            <a:r>
              <a:rPr lang="en-US" sz="2400" b="1" dirty="0" smtClean="0"/>
              <a:t>Moisture Regain  </a:t>
            </a:r>
            <a:endParaRPr lang="en-US" sz="2400" b="1" dirty="0"/>
          </a:p>
        </p:txBody>
      </p:sp>
      <p:sp>
        <p:nvSpPr>
          <p:cNvPr id="43" name="Rectangle 42"/>
          <p:cNvSpPr/>
          <p:nvPr/>
        </p:nvSpPr>
        <p:spPr>
          <a:xfrm>
            <a:off x="5917531" y="1829164"/>
            <a:ext cx="2289266" cy="1200329"/>
          </a:xfrm>
          <a:prstGeom prst="rect">
            <a:avLst/>
          </a:prstGeom>
        </p:spPr>
        <p:txBody>
          <a:bodyPr wrap="square">
            <a:spAutoFit/>
          </a:bodyPr>
          <a:lstStyle/>
          <a:p>
            <a:r>
              <a:rPr lang="en-US" sz="2400" b="1" dirty="0"/>
              <a:t>Lowest Thermal Conductivity </a:t>
            </a:r>
          </a:p>
        </p:txBody>
      </p:sp>
      <p:grpSp>
        <p:nvGrpSpPr>
          <p:cNvPr id="44" name="Group 43"/>
          <p:cNvGrpSpPr/>
          <p:nvPr/>
        </p:nvGrpSpPr>
        <p:grpSpPr>
          <a:xfrm>
            <a:off x="2728685" y="1595961"/>
            <a:ext cx="1005840" cy="822960"/>
            <a:chOff x="5804341" y="1614052"/>
            <a:chExt cx="1226127" cy="1036026"/>
          </a:xfrm>
        </p:grpSpPr>
        <p:pic>
          <p:nvPicPr>
            <p:cNvPr id="45" name="Picture 44"/>
            <p:cNvPicPr>
              <a:picLocks noChangeAspect="1"/>
            </p:cNvPicPr>
            <p:nvPr/>
          </p:nvPicPr>
          <p:blipFill>
            <a:blip r:embed="rId4"/>
            <a:stretch>
              <a:fillRect/>
            </a:stretch>
          </p:blipFill>
          <p:spPr>
            <a:xfrm>
              <a:off x="5931346" y="1614052"/>
              <a:ext cx="728249" cy="728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6" name="TextBox 45"/>
            <p:cNvSpPr txBox="1"/>
            <p:nvPr/>
          </p:nvSpPr>
          <p:spPr>
            <a:xfrm>
              <a:off x="5804341" y="2342300"/>
              <a:ext cx="1226127" cy="307778"/>
            </a:xfrm>
            <a:prstGeom prst="rect">
              <a:avLst/>
            </a:prstGeom>
            <a:noFill/>
          </p:spPr>
          <p:txBody>
            <a:bodyPr wrap="square" rtlCol="0">
              <a:spAutoFit/>
            </a:bodyPr>
            <a:lstStyle/>
            <a:p>
              <a:r>
                <a:rPr lang="en-US" sz="1400" dirty="0" smtClean="0"/>
                <a:t>Cotton</a:t>
              </a:r>
              <a:endParaRPr lang="en-US" sz="1400" dirty="0"/>
            </a:p>
          </p:txBody>
        </p:sp>
      </p:grpSp>
      <p:grpSp>
        <p:nvGrpSpPr>
          <p:cNvPr id="47" name="Group 46"/>
          <p:cNvGrpSpPr/>
          <p:nvPr/>
        </p:nvGrpSpPr>
        <p:grpSpPr>
          <a:xfrm>
            <a:off x="2688784" y="2752919"/>
            <a:ext cx="1005840" cy="863975"/>
            <a:chOff x="7664600" y="4039396"/>
            <a:chExt cx="1476436" cy="1079067"/>
          </a:xfrm>
        </p:grpSpPr>
        <p:pic>
          <p:nvPicPr>
            <p:cNvPr id="48" name="Picture 47"/>
            <p:cNvPicPr>
              <a:picLocks noChangeAspect="1"/>
            </p:cNvPicPr>
            <p:nvPr/>
          </p:nvPicPr>
          <p:blipFill>
            <a:blip r:embed="rId5"/>
            <a:stretch>
              <a:fillRect/>
            </a:stretch>
          </p:blipFill>
          <p:spPr>
            <a:xfrm>
              <a:off x="7876056" y="4039396"/>
              <a:ext cx="900056" cy="757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9" name="TextBox 48"/>
            <p:cNvSpPr txBox="1"/>
            <p:nvPr/>
          </p:nvSpPr>
          <p:spPr>
            <a:xfrm>
              <a:off x="7664600" y="4810686"/>
              <a:ext cx="1476436" cy="307777"/>
            </a:xfrm>
            <a:prstGeom prst="rect">
              <a:avLst/>
            </a:prstGeom>
            <a:noFill/>
          </p:spPr>
          <p:txBody>
            <a:bodyPr wrap="square" rtlCol="0">
              <a:spAutoFit/>
            </a:bodyPr>
            <a:lstStyle/>
            <a:p>
              <a:r>
                <a:rPr lang="en-US" sz="1400" dirty="0" smtClean="0"/>
                <a:t>Spandex</a:t>
              </a:r>
              <a:endParaRPr lang="en-US" dirty="0"/>
            </a:p>
          </p:txBody>
        </p:sp>
      </p:grpSp>
      <p:grpSp>
        <p:nvGrpSpPr>
          <p:cNvPr id="50" name="Group 49"/>
          <p:cNvGrpSpPr/>
          <p:nvPr/>
        </p:nvGrpSpPr>
        <p:grpSpPr>
          <a:xfrm>
            <a:off x="3894124" y="2712074"/>
            <a:ext cx="1153854" cy="937333"/>
            <a:chOff x="5996543" y="3940065"/>
            <a:chExt cx="1153854" cy="937333"/>
          </a:xfrm>
        </p:grpSpPr>
        <p:pic>
          <p:nvPicPr>
            <p:cNvPr id="51" name="Picture 50"/>
            <p:cNvPicPr>
              <a:picLocks noChangeAspect="1"/>
            </p:cNvPicPr>
            <p:nvPr/>
          </p:nvPicPr>
          <p:blipFill>
            <a:blip r:embed="rId6"/>
            <a:stretch>
              <a:fillRect/>
            </a:stretch>
          </p:blipFill>
          <p:spPr>
            <a:xfrm>
              <a:off x="6049458" y="3940065"/>
              <a:ext cx="594360"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2" name="TextBox 51"/>
            <p:cNvSpPr txBox="1"/>
            <p:nvPr/>
          </p:nvSpPr>
          <p:spPr>
            <a:xfrm>
              <a:off x="5996543" y="4569621"/>
              <a:ext cx="1153854" cy="307777"/>
            </a:xfrm>
            <a:prstGeom prst="rect">
              <a:avLst/>
            </a:prstGeom>
            <a:noFill/>
          </p:spPr>
          <p:txBody>
            <a:bodyPr wrap="square" rtlCol="0">
              <a:spAutoFit/>
            </a:bodyPr>
            <a:lstStyle/>
            <a:p>
              <a:r>
                <a:rPr lang="en-US" sz="1400" dirty="0" smtClean="0"/>
                <a:t>Nylon</a:t>
              </a:r>
              <a:endParaRPr lang="en-US" dirty="0"/>
            </a:p>
          </p:txBody>
        </p:sp>
      </p:grpSp>
      <p:grpSp>
        <p:nvGrpSpPr>
          <p:cNvPr id="53" name="Group 52"/>
          <p:cNvGrpSpPr/>
          <p:nvPr/>
        </p:nvGrpSpPr>
        <p:grpSpPr>
          <a:xfrm>
            <a:off x="3821851" y="3873585"/>
            <a:ext cx="1226127" cy="899390"/>
            <a:chOff x="7418976" y="1752277"/>
            <a:chExt cx="1226127" cy="899390"/>
          </a:xfrm>
        </p:grpSpPr>
        <p:pic>
          <p:nvPicPr>
            <p:cNvPr id="54" name="Picture 53"/>
            <p:cNvPicPr>
              <a:picLocks noChangeAspect="1"/>
            </p:cNvPicPr>
            <p:nvPr/>
          </p:nvPicPr>
          <p:blipFill>
            <a:blip r:embed="rId3"/>
            <a:stretch>
              <a:fillRect/>
            </a:stretch>
          </p:blipFill>
          <p:spPr>
            <a:xfrm>
              <a:off x="7561265" y="1752277"/>
              <a:ext cx="625781"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5" name="TextBox 54"/>
            <p:cNvSpPr txBox="1"/>
            <p:nvPr/>
          </p:nvSpPr>
          <p:spPr>
            <a:xfrm>
              <a:off x="7418976" y="2343890"/>
              <a:ext cx="1226127" cy="307777"/>
            </a:xfrm>
            <a:prstGeom prst="rect">
              <a:avLst/>
            </a:prstGeom>
            <a:noFill/>
          </p:spPr>
          <p:txBody>
            <a:bodyPr wrap="square" rtlCol="0">
              <a:spAutoFit/>
            </a:bodyPr>
            <a:lstStyle/>
            <a:p>
              <a:r>
                <a:rPr lang="en-US" sz="1400" dirty="0" smtClean="0"/>
                <a:t>Polyester</a:t>
              </a:r>
              <a:endParaRPr lang="en-US" dirty="0"/>
            </a:p>
          </p:txBody>
        </p:sp>
      </p:grpSp>
      <p:sp>
        <p:nvSpPr>
          <p:cNvPr id="56" name="Rectangle 55"/>
          <p:cNvSpPr/>
          <p:nvPr/>
        </p:nvSpPr>
        <p:spPr>
          <a:xfrm>
            <a:off x="345097" y="5349384"/>
            <a:ext cx="2065346" cy="830997"/>
          </a:xfrm>
          <a:prstGeom prst="rect">
            <a:avLst/>
          </a:prstGeom>
        </p:spPr>
        <p:txBody>
          <a:bodyPr wrap="square">
            <a:spAutoFit/>
          </a:bodyPr>
          <a:lstStyle/>
          <a:p>
            <a:r>
              <a:rPr lang="en-US" sz="2400" b="1" dirty="0" smtClean="0"/>
              <a:t>Highest Tension </a:t>
            </a:r>
            <a:endParaRPr lang="en-US" sz="2400" b="1" dirty="0"/>
          </a:p>
        </p:txBody>
      </p:sp>
      <p:grpSp>
        <p:nvGrpSpPr>
          <p:cNvPr id="57" name="Group 56"/>
          <p:cNvGrpSpPr/>
          <p:nvPr/>
        </p:nvGrpSpPr>
        <p:grpSpPr>
          <a:xfrm>
            <a:off x="2715659" y="5165330"/>
            <a:ext cx="1153854" cy="937333"/>
            <a:chOff x="5996543" y="3940065"/>
            <a:chExt cx="1153854" cy="937333"/>
          </a:xfrm>
        </p:grpSpPr>
        <p:pic>
          <p:nvPicPr>
            <p:cNvPr id="58" name="Picture 57"/>
            <p:cNvPicPr>
              <a:picLocks noChangeAspect="1"/>
            </p:cNvPicPr>
            <p:nvPr/>
          </p:nvPicPr>
          <p:blipFill>
            <a:blip r:embed="rId6"/>
            <a:stretch>
              <a:fillRect/>
            </a:stretch>
          </p:blipFill>
          <p:spPr>
            <a:xfrm>
              <a:off x="6049458" y="3940065"/>
              <a:ext cx="594360"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9" name="TextBox 58"/>
            <p:cNvSpPr txBox="1"/>
            <p:nvPr/>
          </p:nvSpPr>
          <p:spPr>
            <a:xfrm>
              <a:off x="5996543" y="4569621"/>
              <a:ext cx="1153854" cy="307777"/>
            </a:xfrm>
            <a:prstGeom prst="rect">
              <a:avLst/>
            </a:prstGeom>
            <a:noFill/>
          </p:spPr>
          <p:txBody>
            <a:bodyPr wrap="square" rtlCol="0">
              <a:spAutoFit/>
            </a:bodyPr>
            <a:lstStyle/>
            <a:p>
              <a:r>
                <a:rPr lang="en-US" sz="1400" dirty="0" smtClean="0"/>
                <a:t>Nylon</a:t>
              </a:r>
              <a:endParaRPr lang="en-US" dirty="0"/>
            </a:p>
          </p:txBody>
        </p:sp>
      </p:grpSp>
      <p:grpSp>
        <p:nvGrpSpPr>
          <p:cNvPr id="60" name="Group 59"/>
          <p:cNvGrpSpPr/>
          <p:nvPr/>
        </p:nvGrpSpPr>
        <p:grpSpPr>
          <a:xfrm>
            <a:off x="3821850" y="5196389"/>
            <a:ext cx="1226127" cy="899390"/>
            <a:chOff x="7418976" y="1752277"/>
            <a:chExt cx="1226127" cy="899390"/>
          </a:xfrm>
        </p:grpSpPr>
        <p:pic>
          <p:nvPicPr>
            <p:cNvPr id="61" name="Picture 60"/>
            <p:cNvPicPr>
              <a:picLocks noChangeAspect="1"/>
            </p:cNvPicPr>
            <p:nvPr/>
          </p:nvPicPr>
          <p:blipFill>
            <a:blip r:embed="rId3"/>
            <a:stretch>
              <a:fillRect/>
            </a:stretch>
          </p:blipFill>
          <p:spPr>
            <a:xfrm>
              <a:off x="7561265" y="1752277"/>
              <a:ext cx="625781"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2" name="TextBox 61"/>
            <p:cNvSpPr txBox="1"/>
            <p:nvPr/>
          </p:nvSpPr>
          <p:spPr>
            <a:xfrm>
              <a:off x="7418976" y="2343890"/>
              <a:ext cx="1226127" cy="307777"/>
            </a:xfrm>
            <a:prstGeom prst="rect">
              <a:avLst/>
            </a:prstGeom>
            <a:noFill/>
          </p:spPr>
          <p:txBody>
            <a:bodyPr wrap="square" rtlCol="0">
              <a:spAutoFit/>
            </a:bodyPr>
            <a:lstStyle/>
            <a:p>
              <a:r>
                <a:rPr lang="en-US" sz="1400" dirty="0" smtClean="0"/>
                <a:t>Polyester</a:t>
              </a:r>
              <a:endParaRPr lang="en-US" dirty="0"/>
            </a:p>
          </p:txBody>
        </p:sp>
      </p:grpSp>
      <p:grpSp>
        <p:nvGrpSpPr>
          <p:cNvPr id="63" name="Group 62"/>
          <p:cNvGrpSpPr/>
          <p:nvPr/>
        </p:nvGrpSpPr>
        <p:grpSpPr>
          <a:xfrm>
            <a:off x="8352269" y="566286"/>
            <a:ext cx="1226127" cy="899390"/>
            <a:chOff x="7418976" y="1752277"/>
            <a:chExt cx="1226127" cy="899390"/>
          </a:xfrm>
        </p:grpSpPr>
        <p:pic>
          <p:nvPicPr>
            <p:cNvPr id="64" name="Picture 63"/>
            <p:cNvPicPr>
              <a:picLocks noChangeAspect="1"/>
            </p:cNvPicPr>
            <p:nvPr/>
          </p:nvPicPr>
          <p:blipFill>
            <a:blip r:embed="rId3"/>
            <a:stretch>
              <a:fillRect/>
            </a:stretch>
          </p:blipFill>
          <p:spPr>
            <a:xfrm>
              <a:off x="7561265" y="1752277"/>
              <a:ext cx="625781"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5" name="TextBox 64"/>
            <p:cNvSpPr txBox="1"/>
            <p:nvPr/>
          </p:nvSpPr>
          <p:spPr>
            <a:xfrm>
              <a:off x="7418976" y="2343890"/>
              <a:ext cx="1226127" cy="307777"/>
            </a:xfrm>
            <a:prstGeom prst="rect">
              <a:avLst/>
            </a:prstGeom>
            <a:noFill/>
          </p:spPr>
          <p:txBody>
            <a:bodyPr wrap="square" rtlCol="0">
              <a:spAutoFit/>
            </a:bodyPr>
            <a:lstStyle/>
            <a:p>
              <a:r>
                <a:rPr lang="en-US" sz="1400" dirty="0" smtClean="0"/>
                <a:t>Polyester</a:t>
              </a:r>
              <a:endParaRPr lang="en-US" dirty="0"/>
            </a:p>
          </p:txBody>
        </p:sp>
      </p:grpSp>
      <p:grpSp>
        <p:nvGrpSpPr>
          <p:cNvPr id="66" name="Group 65"/>
          <p:cNvGrpSpPr/>
          <p:nvPr/>
        </p:nvGrpSpPr>
        <p:grpSpPr>
          <a:xfrm>
            <a:off x="9355275" y="556766"/>
            <a:ext cx="1005840" cy="863975"/>
            <a:chOff x="7664600" y="4039396"/>
            <a:chExt cx="1476436" cy="1079067"/>
          </a:xfrm>
        </p:grpSpPr>
        <p:pic>
          <p:nvPicPr>
            <p:cNvPr id="67" name="Picture 66"/>
            <p:cNvPicPr>
              <a:picLocks noChangeAspect="1"/>
            </p:cNvPicPr>
            <p:nvPr/>
          </p:nvPicPr>
          <p:blipFill>
            <a:blip r:embed="rId5"/>
            <a:stretch>
              <a:fillRect/>
            </a:stretch>
          </p:blipFill>
          <p:spPr>
            <a:xfrm>
              <a:off x="7876056" y="4039396"/>
              <a:ext cx="900056" cy="757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8" name="TextBox 67"/>
            <p:cNvSpPr txBox="1"/>
            <p:nvPr/>
          </p:nvSpPr>
          <p:spPr>
            <a:xfrm>
              <a:off x="7664600" y="4810686"/>
              <a:ext cx="1476436" cy="307777"/>
            </a:xfrm>
            <a:prstGeom prst="rect">
              <a:avLst/>
            </a:prstGeom>
            <a:noFill/>
          </p:spPr>
          <p:txBody>
            <a:bodyPr wrap="square" rtlCol="0">
              <a:spAutoFit/>
            </a:bodyPr>
            <a:lstStyle/>
            <a:p>
              <a:r>
                <a:rPr lang="en-US" sz="1400" dirty="0" smtClean="0"/>
                <a:t>Spandex</a:t>
              </a:r>
              <a:endParaRPr lang="en-US" dirty="0"/>
            </a:p>
          </p:txBody>
        </p:sp>
      </p:grpSp>
      <p:grpSp>
        <p:nvGrpSpPr>
          <p:cNvPr id="69" name="Group 68"/>
          <p:cNvGrpSpPr/>
          <p:nvPr/>
        </p:nvGrpSpPr>
        <p:grpSpPr>
          <a:xfrm>
            <a:off x="8372968" y="2010523"/>
            <a:ext cx="1005840" cy="863975"/>
            <a:chOff x="7664600" y="4039396"/>
            <a:chExt cx="1476436" cy="1079067"/>
          </a:xfrm>
        </p:grpSpPr>
        <p:pic>
          <p:nvPicPr>
            <p:cNvPr id="70" name="Picture 69"/>
            <p:cNvPicPr>
              <a:picLocks noChangeAspect="1"/>
            </p:cNvPicPr>
            <p:nvPr/>
          </p:nvPicPr>
          <p:blipFill>
            <a:blip r:embed="rId5"/>
            <a:stretch>
              <a:fillRect/>
            </a:stretch>
          </p:blipFill>
          <p:spPr>
            <a:xfrm>
              <a:off x="7876056" y="4039396"/>
              <a:ext cx="900056" cy="757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 name="TextBox 70"/>
            <p:cNvSpPr txBox="1"/>
            <p:nvPr/>
          </p:nvSpPr>
          <p:spPr>
            <a:xfrm>
              <a:off x="7664600" y="4810686"/>
              <a:ext cx="1476436" cy="307777"/>
            </a:xfrm>
            <a:prstGeom prst="rect">
              <a:avLst/>
            </a:prstGeom>
            <a:noFill/>
          </p:spPr>
          <p:txBody>
            <a:bodyPr wrap="square" rtlCol="0">
              <a:spAutoFit/>
            </a:bodyPr>
            <a:lstStyle/>
            <a:p>
              <a:r>
                <a:rPr lang="en-US" sz="1400" dirty="0" smtClean="0"/>
                <a:t>Spandex</a:t>
              </a:r>
              <a:endParaRPr lang="en-US" dirty="0"/>
            </a:p>
          </p:txBody>
        </p:sp>
      </p:grpSp>
      <p:grpSp>
        <p:nvGrpSpPr>
          <p:cNvPr id="72" name="Group 71"/>
          <p:cNvGrpSpPr/>
          <p:nvPr/>
        </p:nvGrpSpPr>
        <p:grpSpPr>
          <a:xfrm>
            <a:off x="9436107" y="2021390"/>
            <a:ext cx="1226127" cy="899390"/>
            <a:chOff x="7418976" y="1752277"/>
            <a:chExt cx="1226127" cy="899390"/>
          </a:xfrm>
        </p:grpSpPr>
        <p:pic>
          <p:nvPicPr>
            <p:cNvPr id="73" name="Picture 72"/>
            <p:cNvPicPr>
              <a:picLocks noChangeAspect="1"/>
            </p:cNvPicPr>
            <p:nvPr/>
          </p:nvPicPr>
          <p:blipFill>
            <a:blip r:embed="rId3"/>
            <a:stretch>
              <a:fillRect/>
            </a:stretch>
          </p:blipFill>
          <p:spPr>
            <a:xfrm>
              <a:off x="7561265" y="1752277"/>
              <a:ext cx="625781"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4" name="TextBox 73"/>
            <p:cNvSpPr txBox="1"/>
            <p:nvPr/>
          </p:nvSpPr>
          <p:spPr>
            <a:xfrm>
              <a:off x="7418976" y="2343890"/>
              <a:ext cx="1226127" cy="307777"/>
            </a:xfrm>
            <a:prstGeom prst="rect">
              <a:avLst/>
            </a:prstGeom>
            <a:noFill/>
          </p:spPr>
          <p:txBody>
            <a:bodyPr wrap="square" rtlCol="0">
              <a:spAutoFit/>
            </a:bodyPr>
            <a:lstStyle/>
            <a:p>
              <a:r>
                <a:rPr lang="en-US" sz="1400" dirty="0" smtClean="0"/>
                <a:t>Polyester</a:t>
              </a:r>
              <a:endParaRPr lang="en-US" dirty="0"/>
            </a:p>
          </p:txBody>
        </p:sp>
      </p:grpSp>
      <p:sp>
        <p:nvSpPr>
          <p:cNvPr id="75" name="Rectangle 74"/>
          <p:cNvSpPr/>
          <p:nvPr/>
        </p:nvSpPr>
        <p:spPr>
          <a:xfrm>
            <a:off x="5880187" y="3409349"/>
            <a:ext cx="2119157" cy="1200329"/>
          </a:xfrm>
          <a:prstGeom prst="rect">
            <a:avLst/>
          </a:prstGeom>
        </p:spPr>
        <p:txBody>
          <a:bodyPr wrap="square">
            <a:spAutoFit/>
          </a:bodyPr>
          <a:lstStyle/>
          <a:p>
            <a:r>
              <a:rPr lang="en-US" sz="2400" b="1" dirty="0"/>
              <a:t>Smallest Effects from Sunlight </a:t>
            </a:r>
          </a:p>
        </p:txBody>
      </p:sp>
      <p:grpSp>
        <p:nvGrpSpPr>
          <p:cNvPr id="76" name="Group 75"/>
          <p:cNvGrpSpPr/>
          <p:nvPr/>
        </p:nvGrpSpPr>
        <p:grpSpPr>
          <a:xfrm>
            <a:off x="8302080" y="3544315"/>
            <a:ext cx="1226127" cy="899390"/>
            <a:chOff x="7418976" y="1752277"/>
            <a:chExt cx="1226127" cy="899390"/>
          </a:xfrm>
        </p:grpSpPr>
        <p:pic>
          <p:nvPicPr>
            <p:cNvPr id="77" name="Picture 76"/>
            <p:cNvPicPr>
              <a:picLocks noChangeAspect="1"/>
            </p:cNvPicPr>
            <p:nvPr/>
          </p:nvPicPr>
          <p:blipFill>
            <a:blip r:embed="rId3"/>
            <a:stretch>
              <a:fillRect/>
            </a:stretch>
          </p:blipFill>
          <p:spPr>
            <a:xfrm>
              <a:off x="7561265" y="1752277"/>
              <a:ext cx="625781"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8" name="TextBox 77"/>
            <p:cNvSpPr txBox="1"/>
            <p:nvPr/>
          </p:nvSpPr>
          <p:spPr>
            <a:xfrm>
              <a:off x="7418976" y="2343890"/>
              <a:ext cx="1226127" cy="307777"/>
            </a:xfrm>
            <a:prstGeom prst="rect">
              <a:avLst/>
            </a:prstGeom>
            <a:noFill/>
          </p:spPr>
          <p:txBody>
            <a:bodyPr wrap="square" rtlCol="0">
              <a:spAutoFit/>
            </a:bodyPr>
            <a:lstStyle/>
            <a:p>
              <a:r>
                <a:rPr lang="en-US" sz="1400" dirty="0" smtClean="0"/>
                <a:t>Polyester</a:t>
              </a:r>
              <a:endParaRPr lang="en-US" dirty="0"/>
            </a:p>
          </p:txBody>
        </p:sp>
      </p:grpSp>
      <p:grpSp>
        <p:nvGrpSpPr>
          <p:cNvPr id="79" name="Group 78"/>
          <p:cNvGrpSpPr/>
          <p:nvPr/>
        </p:nvGrpSpPr>
        <p:grpSpPr>
          <a:xfrm>
            <a:off x="9467376" y="3512393"/>
            <a:ext cx="1005840" cy="863975"/>
            <a:chOff x="7664600" y="4039396"/>
            <a:chExt cx="1476436" cy="1079067"/>
          </a:xfrm>
        </p:grpSpPr>
        <p:pic>
          <p:nvPicPr>
            <p:cNvPr id="80" name="Picture 79"/>
            <p:cNvPicPr>
              <a:picLocks noChangeAspect="1"/>
            </p:cNvPicPr>
            <p:nvPr/>
          </p:nvPicPr>
          <p:blipFill>
            <a:blip r:embed="rId5"/>
            <a:stretch>
              <a:fillRect/>
            </a:stretch>
          </p:blipFill>
          <p:spPr>
            <a:xfrm>
              <a:off x="7876056" y="4039396"/>
              <a:ext cx="900056" cy="757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1" name="TextBox 80"/>
            <p:cNvSpPr txBox="1"/>
            <p:nvPr/>
          </p:nvSpPr>
          <p:spPr>
            <a:xfrm>
              <a:off x="7664600" y="4810686"/>
              <a:ext cx="1476436" cy="307777"/>
            </a:xfrm>
            <a:prstGeom prst="rect">
              <a:avLst/>
            </a:prstGeom>
            <a:noFill/>
          </p:spPr>
          <p:txBody>
            <a:bodyPr wrap="square" rtlCol="0">
              <a:spAutoFit/>
            </a:bodyPr>
            <a:lstStyle/>
            <a:p>
              <a:r>
                <a:rPr lang="en-US" sz="1400" dirty="0" smtClean="0"/>
                <a:t>Spandex</a:t>
              </a:r>
              <a:endParaRPr lang="en-US" dirty="0"/>
            </a:p>
          </p:txBody>
        </p:sp>
      </p:grpSp>
      <p:grpSp>
        <p:nvGrpSpPr>
          <p:cNvPr id="82" name="Group 81"/>
          <p:cNvGrpSpPr/>
          <p:nvPr/>
        </p:nvGrpSpPr>
        <p:grpSpPr>
          <a:xfrm>
            <a:off x="8358774" y="5032759"/>
            <a:ext cx="1226127" cy="899390"/>
            <a:chOff x="7418976" y="1752277"/>
            <a:chExt cx="1226127" cy="899390"/>
          </a:xfrm>
        </p:grpSpPr>
        <p:pic>
          <p:nvPicPr>
            <p:cNvPr id="83" name="Picture 82"/>
            <p:cNvPicPr>
              <a:picLocks noChangeAspect="1"/>
            </p:cNvPicPr>
            <p:nvPr/>
          </p:nvPicPr>
          <p:blipFill>
            <a:blip r:embed="rId3"/>
            <a:stretch>
              <a:fillRect/>
            </a:stretch>
          </p:blipFill>
          <p:spPr>
            <a:xfrm>
              <a:off x="7561265" y="1752277"/>
              <a:ext cx="625781" cy="594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4" name="TextBox 83"/>
            <p:cNvSpPr txBox="1"/>
            <p:nvPr/>
          </p:nvSpPr>
          <p:spPr>
            <a:xfrm>
              <a:off x="7418976" y="2343890"/>
              <a:ext cx="1226127" cy="307777"/>
            </a:xfrm>
            <a:prstGeom prst="rect">
              <a:avLst/>
            </a:prstGeom>
            <a:noFill/>
          </p:spPr>
          <p:txBody>
            <a:bodyPr wrap="square" rtlCol="0">
              <a:spAutoFit/>
            </a:bodyPr>
            <a:lstStyle/>
            <a:p>
              <a:r>
                <a:rPr lang="en-US" sz="1400" dirty="0" smtClean="0"/>
                <a:t>Polyester</a:t>
              </a:r>
              <a:endParaRPr lang="en-US" dirty="0"/>
            </a:p>
          </p:txBody>
        </p:sp>
      </p:grpSp>
      <p:grpSp>
        <p:nvGrpSpPr>
          <p:cNvPr id="85" name="Group 84"/>
          <p:cNvGrpSpPr/>
          <p:nvPr/>
        </p:nvGrpSpPr>
        <p:grpSpPr>
          <a:xfrm>
            <a:off x="9472091" y="5039299"/>
            <a:ext cx="1005840" cy="863975"/>
            <a:chOff x="7664600" y="4039396"/>
            <a:chExt cx="1476436" cy="1079067"/>
          </a:xfrm>
        </p:grpSpPr>
        <p:pic>
          <p:nvPicPr>
            <p:cNvPr id="86" name="Picture 85"/>
            <p:cNvPicPr>
              <a:picLocks noChangeAspect="1"/>
            </p:cNvPicPr>
            <p:nvPr/>
          </p:nvPicPr>
          <p:blipFill>
            <a:blip r:embed="rId5"/>
            <a:stretch>
              <a:fillRect/>
            </a:stretch>
          </p:blipFill>
          <p:spPr>
            <a:xfrm>
              <a:off x="7876056" y="4039396"/>
              <a:ext cx="900056" cy="757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7" name="TextBox 86"/>
            <p:cNvSpPr txBox="1"/>
            <p:nvPr/>
          </p:nvSpPr>
          <p:spPr>
            <a:xfrm>
              <a:off x="7664600" y="4810686"/>
              <a:ext cx="1476436" cy="307777"/>
            </a:xfrm>
            <a:prstGeom prst="rect">
              <a:avLst/>
            </a:prstGeom>
            <a:noFill/>
          </p:spPr>
          <p:txBody>
            <a:bodyPr wrap="square" rtlCol="0">
              <a:spAutoFit/>
            </a:bodyPr>
            <a:lstStyle/>
            <a:p>
              <a:r>
                <a:rPr lang="en-US" sz="1400" dirty="0" smtClean="0"/>
                <a:t>Spandex</a:t>
              </a:r>
              <a:endParaRPr lang="en-US" dirty="0"/>
            </a:p>
          </p:txBody>
        </p:sp>
      </p:grpSp>
      <p:grpSp>
        <p:nvGrpSpPr>
          <p:cNvPr id="88" name="Group 87"/>
          <p:cNvGrpSpPr/>
          <p:nvPr/>
        </p:nvGrpSpPr>
        <p:grpSpPr>
          <a:xfrm>
            <a:off x="2693520" y="3909614"/>
            <a:ext cx="1005840" cy="822960"/>
            <a:chOff x="5804341" y="1614052"/>
            <a:chExt cx="1226127" cy="1036026"/>
          </a:xfrm>
        </p:grpSpPr>
        <p:pic>
          <p:nvPicPr>
            <p:cNvPr id="89" name="Picture 88"/>
            <p:cNvPicPr>
              <a:picLocks noChangeAspect="1"/>
            </p:cNvPicPr>
            <p:nvPr/>
          </p:nvPicPr>
          <p:blipFill>
            <a:blip r:embed="rId4"/>
            <a:stretch>
              <a:fillRect/>
            </a:stretch>
          </p:blipFill>
          <p:spPr>
            <a:xfrm>
              <a:off x="5931346" y="1614052"/>
              <a:ext cx="728249" cy="728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0" name="TextBox 89"/>
            <p:cNvSpPr txBox="1"/>
            <p:nvPr/>
          </p:nvSpPr>
          <p:spPr>
            <a:xfrm>
              <a:off x="5804341" y="2342300"/>
              <a:ext cx="1226127" cy="307778"/>
            </a:xfrm>
            <a:prstGeom prst="rect">
              <a:avLst/>
            </a:prstGeom>
            <a:noFill/>
          </p:spPr>
          <p:txBody>
            <a:bodyPr wrap="square" rtlCol="0">
              <a:spAutoFit/>
            </a:bodyPr>
            <a:lstStyle/>
            <a:p>
              <a:r>
                <a:rPr lang="en-US" sz="1400" dirty="0" smtClean="0"/>
                <a:t>Cotton</a:t>
              </a:r>
              <a:endParaRPr lang="en-US" sz="1400" dirty="0"/>
            </a:p>
          </p:txBody>
        </p:sp>
      </p:grpSp>
    </p:spTree>
    <p:extLst>
      <p:ext uri="{BB962C8B-B14F-4D97-AF65-F5344CB8AC3E}">
        <p14:creationId xmlns:p14="http://schemas.microsoft.com/office/powerpoint/2010/main" val="80921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FABRIC TYPE PUGH CHART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249464409"/>
              </p:ext>
            </p:extLst>
          </p:nvPr>
        </p:nvGraphicFramePr>
        <p:xfrm>
          <a:off x="1829798" y="1354524"/>
          <a:ext cx="8017845" cy="4851142"/>
        </p:xfrm>
        <a:graphic>
          <a:graphicData uri="http://schemas.openxmlformats.org/drawingml/2006/table">
            <a:tbl>
              <a:tblPr firstRow="1" firstCol="1" bandRow="1">
                <a:tableStyleId>{5C22544A-7EE6-4342-B048-85BDC9FD1C3A}</a:tableStyleId>
              </a:tblPr>
              <a:tblGrid>
                <a:gridCol w="1394224"/>
                <a:gridCol w="745611"/>
                <a:gridCol w="805496"/>
                <a:gridCol w="776818"/>
                <a:gridCol w="1720640"/>
                <a:gridCol w="1035758"/>
                <a:gridCol w="1539298"/>
              </a:tblGrid>
              <a:tr h="404262">
                <a:tc>
                  <a:txBody>
                    <a:bodyPr/>
                    <a:lstStyle/>
                    <a:p>
                      <a:pPr marL="0" marR="0" algn="ctr">
                        <a:spcBef>
                          <a:spcPts val="0"/>
                        </a:spcBef>
                        <a:spcAft>
                          <a:spcPts val="0"/>
                        </a:spcAft>
                      </a:pPr>
                      <a:r>
                        <a:rPr lang="en-US" sz="1200" dirty="0">
                          <a:effectLst/>
                        </a:rPr>
                        <a:t> </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Weight</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Cotton</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Nylon</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Polyester/Cotton 50/50 Blend</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Polyester</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Lycra/Elastane (Spandex)</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202130">
                <a:tc>
                  <a:txBody>
                    <a:bodyPr/>
                    <a:lstStyle/>
                    <a:p>
                      <a:pPr marL="0" marR="0" algn="ctr">
                        <a:spcBef>
                          <a:spcPts val="0"/>
                        </a:spcBef>
                        <a:spcAft>
                          <a:spcPts val="0"/>
                        </a:spcAft>
                      </a:pPr>
                      <a:r>
                        <a:rPr lang="en-US" sz="1200">
                          <a:effectLst/>
                        </a:rPr>
                        <a:t>Cost ($/kg)</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Weight (denier)</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UPF Protection Level</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3</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7</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Weave Density (g/cm</a:t>
                      </a:r>
                      <a:r>
                        <a:rPr lang="en-US" sz="1200" baseline="30000">
                          <a:effectLst/>
                        </a:rPr>
                        <a:t>3</a:t>
                      </a:r>
                      <a:r>
                        <a:rPr lang="en-US" sz="1200">
                          <a:effectLst/>
                        </a:rPr>
                        <a:t>)</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Tension (g/denier)</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Moisture Regain (%)</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606392">
                <a:tc>
                  <a:txBody>
                    <a:bodyPr/>
                    <a:lstStyle/>
                    <a:p>
                      <a:pPr marL="0" marR="0" algn="ctr">
                        <a:spcBef>
                          <a:spcPts val="0"/>
                        </a:spcBef>
                        <a:spcAft>
                          <a:spcPts val="0"/>
                        </a:spcAft>
                      </a:pPr>
                      <a:r>
                        <a:rPr lang="en-US" sz="1200">
                          <a:effectLst/>
                        </a:rPr>
                        <a:t>Thermal Conductivity (W/mK)</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Effects of Sunlight</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Effects of Mildew</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dirty="0">
                          <a:effectLst/>
                        </a:rPr>
                        <a:t>10</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a:effectLst/>
                        </a:rPr>
                        <a:t>Weighted Score</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440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199</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196</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260</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295</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dirty="0">
                          <a:effectLst/>
                        </a:rPr>
                        <a:t>290</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r h="404262">
                <a:tc>
                  <a:txBody>
                    <a:bodyPr/>
                    <a:lstStyle/>
                    <a:p>
                      <a:pPr marL="0" marR="0" algn="ctr">
                        <a:spcBef>
                          <a:spcPts val="0"/>
                        </a:spcBef>
                        <a:spcAft>
                          <a:spcPts val="0"/>
                        </a:spcAft>
                      </a:pPr>
                      <a:r>
                        <a:rPr lang="en-US" sz="1200" dirty="0">
                          <a:effectLst/>
                        </a:rPr>
                        <a:t>Normalized Score</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0.452</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0.445</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0.591</a:t>
                      </a:r>
                      <a:endParaRPr lang="en-US" sz="180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0.670</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1200" dirty="0">
                          <a:effectLst/>
                        </a:rPr>
                        <a:t>0.659</a:t>
                      </a:r>
                      <a:endParaRPr lang="en-US" sz="1800" dirty="0">
                        <a:solidFill>
                          <a:srgbClr val="365F91"/>
                        </a:solidFill>
                        <a:effectLst/>
                        <a:latin typeface="Cambria" panose="02040503050406030204" pitchFamily="18" charset="0"/>
                        <a:ea typeface="MS Mincho"/>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5360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for Design Component 2</a:t>
            </a:r>
            <a:endParaRPr lang="en-US" b="1" dirty="0"/>
          </a:p>
        </p:txBody>
      </p:sp>
      <p:sp>
        <p:nvSpPr>
          <p:cNvPr id="3" name="Text Placeholder 2"/>
          <p:cNvSpPr>
            <a:spLocks noGrp="1"/>
          </p:cNvSpPr>
          <p:nvPr>
            <p:ph type="body" idx="1"/>
          </p:nvPr>
        </p:nvSpPr>
        <p:spPr/>
        <p:txBody>
          <a:bodyPr/>
          <a:lstStyle/>
          <a:p>
            <a:r>
              <a:rPr lang="en-US" dirty="0" smtClean="0"/>
              <a:t>DETECTION of SUN FOR ADEQUATE DEVICE ADJUSTMENT</a:t>
            </a:r>
            <a:endParaRPr lang="en-US" dirty="0"/>
          </a:p>
        </p:txBody>
      </p:sp>
    </p:spTree>
    <p:extLst>
      <p:ext uri="{BB962C8B-B14F-4D97-AF65-F5344CB8AC3E}">
        <p14:creationId xmlns:p14="http://schemas.microsoft.com/office/powerpoint/2010/main" val="2018441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619</TotalTime>
  <Words>3337</Words>
  <Application>Microsoft Macintosh PowerPoint</Application>
  <PresentationFormat>Custom</PresentationFormat>
  <Paragraphs>721</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Ion</vt:lpstr>
      <vt:lpstr>Auto-Shading Device</vt:lpstr>
      <vt:lpstr>Overview of Need and Scope</vt:lpstr>
      <vt:lpstr>Design Requirements</vt:lpstr>
      <vt:lpstr>4 Major Design Components  </vt:lpstr>
      <vt:lpstr>Analysis for Design Component 1</vt:lpstr>
      <vt:lpstr>Fabric Covering</vt:lpstr>
      <vt:lpstr>PowerPoint Presentation</vt:lpstr>
      <vt:lpstr>FABRIC TYPE PUGH CHART</vt:lpstr>
      <vt:lpstr>Analysis for Design Component 2</vt:lpstr>
      <vt:lpstr>Sensor Type</vt:lpstr>
      <vt:lpstr>PowerPoint Presentation</vt:lpstr>
      <vt:lpstr>SENSOR TYPE PUGH CHART</vt:lpstr>
      <vt:lpstr>Sensor Placement</vt:lpstr>
      <vt:lpstr>PowerPoint Presentation</vt:lpstr>
      <vt:lpstr>SENSOR PLACEMENT PUGH CHART</vt:lpstr>
      <vt:lpstr>Analysis for Design Component 3</vt:lpstr>
      <vt:lpstr>Power Source</vt:lpstr>
      <vt:lpstr>PowerPoint Presentation</vt:lpstr>
      <vt:lpstr>POWER SOURCE PUGH CHART</vt:lpstr>
      <vt:lpstr>Analysis for Design Component 4</vt:lpstr>
      <vt:lpstr>Mechanical Design</vt:lpstr>
      <vt:lpstr>PowerPoint Presentation</vt:lpstr>
      <vt:lpstr>MECHANICAL DESIGN PUGH CHART</vt:lpstr>
      <vt:lpstr>Overview of Chosen Design</vt:lpstr>
      <vt:lpstr>Moving Forward</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Auto-Shading Device</dc:title>
  <dc:creator>Shilpi Ganguly</dc:creator>
  <cp:lastModifiedBy>Kelsey Lipman</cp:lastModifiedBy>
  <cp:revision>72</cp:revision>
  <dcterms:created xsi:type="dcterms:W3CDTF">2015-10-22T06:37:02Z</dcterms:created>
  <dcterms:modified xsi:type="dcterms:W3CDTF">2015-11-15T19:08:12Z</dcterms:modified>
</cp:coreProperties>
</file>